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72" r:id="rId4"/>
    <p:sldId id="270" r:id="rId5"/>
    <p:sldId id="273" r:id="rId6"/>
    <p:sldId id="275" r:id="rId7"/>
    <p:sldId id="276" r:id="rId8"/>
    <p:sldId id="274" r:id="rId9"/>
    <p:sldId id="278" r:id="rId10"/>
    <p:sldId id="277" r:id="rId11"/>
    <p:sldId id="257" r:id="rId12"/>
    <p:sldId id="268" r:id="rId13"/>
    <p:sldId id="262" r:id="rId14"/>
    <p:sldId id="263" r:id="rId15"/>
    <p:sldId id="271" r:id="rId16"/>
    <p:sldId id="279" r:id="rId17"/>
    <p:sldId id="264" r:id="rId18"/>
    <p:sldId id="265" r:id="rId19"/>
    <p:sldId id="266" r:id="rId20"/>
    <p:sldId id="259" r:id="rId21"/>
    <p:sldId id="260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snuva Airen" initials="TA" lastIdx="1" clrIdx="0">
    <p:extLst>
      <p:ext uri="{19B8F6BF-5375-455C-9EA6-DF929625EA0E}">
        <p15:presenceInfo xmlns:p15="http://schemas.microsoft.com/office/powerpoint/2012/main" userId="f3ee06ef848583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8"/>
    <p:restoredTop sz="93572"/>
  </p:normalViewPr>
  <p:slideViewPr>
    <p:cSldViewPr snapToGrid="0" snapToObjects="1">
      <p:cViewPr varScale="1">
        <p:scale>
          <a:sx n="104" d="100"/>
          <a:sy n="104" d="100"/>
        </p:scale>
        <p:origin x="7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D1D1A3-C20C-EB46-B564-6EBB78543684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C942C3-7184-5848-B167-E7616486C891}">
      <dgm:prSet phldrT="[Text]"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Acquisition</a:t>
          </a:r>
        </a:p>
      </dgm:t>
    </dgm:pt>
    <dgm:pt modelId="{D83279F2-CDDE-BD4D-ADC0-CD61752CDC09}" type="parTrans" cxnId="{EBA11231-25B0-AB4D-A7DB-978C4DBE300C}">
      <dgm:prSet/>
      <dgm:spPr/>
      <dgm:t>
        <a:bodyPr/>
        <a:lstStyle/>
        <a:p>
          <a:endParaRPr lang="en-US"/>
        </a:p>
      </dgm:t>
    </dgm:pt>
    <dgm:pt modelId="{99CB9CCC-14A2-6741-9450-E187604CECBB}" type="sibTrans" cxnId="{EBA11231-25B0-AB4D-A7DB-978C4DBE300C}">
      <dgm:prSet/>
      <dgm:spPr/>
      <dgm:t>
        <a:bodyPr/>
        <a:lstStyle/>
        <a:p>
          <a:endParaRPr lang="en-US"/>
        </a:p>
      </dgm:t>
    </dgm:pt>
    <dgm:pt modelId="{B460278A-600F-9545-A69E-34B40E0919A0}">
      <dgm:prSet phldrT="[Text]"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Cleaning</a:t>
          </a:r>
        </a:p>
      </dgm:t>
    </dgm:pt>
    <dgm:pt modelId="{8D0A1AA2-DCB1-064F-975F-C0906370B576}" type="parTrans" cxnId="{A4B3C366-0942-E042-9652-C6F12B70C257}">
      <dgm:prSet/>
      <dgm:spPr/>
      <dgm:t>
        <a:bodyPr/>
        <a:lstStyle/>
        <a:p>
          <a:endParaRPr lang="en-US"/>
        </a:p>
      </dgm:t>
    </dgm:pt>
    <dgm:pt modelId="{37F46C82-1858-0749-BAAB-94BA8351E121}" type="sibTrans" cxnId="{A4B3C366-0942-E042-9652-C6F12B70C257}">
      <dgm:prSet/>
      <dgm:spPr/>
      <dgm:t>
        <a:bodyPr/>
        <a:lstStyle/>
        <a:p>
          <a:endParaRPr lang="en-US"/>
        </a:p>
      </dgm:t>
    </dgm:pt>
    <dgm:pt modelId="{918792FF-5A66-974D-81EA-C07EF5CFDE4E}">
      <dgm:prSet phldrT="[Text]"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Analysis</a:t>
          </a:r>
        </a:p>
      </dgm:t>
    </dgm:pt>
    <dgm:pt modelId="{38088FD0-C25D-7E4C-9420-7689906D405D}" type="parTrans" cxnId="{A707BBA3-4CEB-7243-8BDC-2BD64B68D267}">
      <dgm:prSet/>
      <dgm:spPr/>
      <dgm:t>
        <a:bodyPr/>
        <a:lstStyle/>
        <a:p>
          <a:endParaRPr lang="en-US"/>
        </a:p>
      </dgm:t>
    </dgm:pt>
    <dgm:pt modelId="{59F2B5B4-BF89-5D4F-B5DC-CCC6C1BACFE2}" type="sibTrans" cxnId="{A707BBA3-4CEB-7243-8BDC-2BD64B68D267}">
      <dgm:prSet/>
      <dgm:spPr/>
      <dgm:t>
        <a:bodyPr/>
        <a:lstStyle/>
        <a:p>
          <a:endParaRPr lang="en-US"/>
        </a:p>
      </dgm:t>
    </dgm:pt>
    <dgm:pt modelId="{C0297D31-C380-8341-A2DC-38002F1275DE}">
      <dgm:prSet/>
      <dgm:spPr>
        <a:ln w="28575" cmpd="sng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a:ln>
      </dgm:spPr>
      <dgm:t>
        <a:bodyPr/>
        <a:lstStyle/>
        <a:p>
          <a:r>
            <a:rPr lang="en-US" dirty="0"/>
            <a:t>Language Modeling</a:t>
          </a:r>
        </a:p>
      </dgm:t>
    </dgm:pt>
    <dgm:pt modelId="{C428959B-50C1-2144-B1E0-9A3D698E07A3}" type="parTrans" cxnId="{842718B1-AED0-0E4C-BEBC-5107FE044CFF}">
      <dgm:prSet/>
      <dgm:spPr/>
      <dgm:t>
        <a:bodyPr/>
        <a:lstStyle/>
        <a:p>
          <a:endParaRPr lang="en-US"/>
        </a:p>
      </dgm:t>
    </dgm:pt>
    <dgm:pt modelId="{9B4C3633-D59F-D047-AA88-0B477FEE0B6D}" type="sibTrans" cxnId="{842718B1-AED0-0E4C-BEBC-5107FE044CFF}">
      <dgm:prSet/>
      <dgm:spPr/>
      <dgm:t>
        <a:bodyPr/>
        <a:lstStyle/>
        <a:p>
          <a:endParaRPr lang="en-US"/>
        </a:p>
      </dgm:t>
    </dgm:pt>
    <dgm:pt modelId="{38136622-6704-904B-AEA2-C382C83DF726}" type="pres">
      <dgm:prSet presAssocID="{76D1D1A3-C20C-EB46-B564-6EBB78543684}" presName="CompostProcess" presStyleCnt="0">
        <dgm:presLayoutVars>
          <dgm:dir/>
          <dgm:resizeHandles val="exact"/>
        </dgm:presLayoutVars>
      </dgm:prSet>
      <dgm:spPr/>
    </dgm:pt>
    <dgm:pt modelId="{C088EC59-F90C-9F49-A618-E0D88D2719AD}" type="pres">
      <dgm:prSet presAssocID="{76D1D1A3-C20C-EB46-B564-6EBB78543684}" presName="arrow" presStyleLbl="bgShp" presStyleIdx="0" presStyleCnt="1"/>
      <dgm:spPr/>
    </dgm:pt>
    <dgm:pt modelId="{9E6C86A0-ABDC-024B-B880-E94EC6573403}" type="pres">
      <dgm:prSet presAssocID="{76D1D1A3-C20C-EB46-B564-6EBB78543684}" presName="linearProcess" presStyleCnt="0"/>
      <dgm:spPr/>
    </dgm:pt>
    <dgm:pt modelId="{482B1E71-F76D-834C-A1B6-1409B90F18FA}" type="pres">
      <dgm:prSet presAssocID="{E1C942C3-7184-5848-B167-E7616486C891}" presName="textNode" presStyleLbl="node1" presStyleIdx="0" presStyleCnt="4" custLinFactNeighborX="-1122">
        <dgm:presLayoutVars>
          <dgm:bulletEnabled val="1"/>
        </dgm:presLayoutVars>
      </dgm:prSet>
      <dgm:spPr/>
    </dgm:pt>
    <dgm:pt modelId="{2A041C9D-F350-594C-9D2A-12478D9644C5}" type="pres">
      <dgm:prSet presAssocID="{99CB9CCC-14A2-6741-9450-E187604CECBB}" presName="sibTrans" presStyleCnt="0"/>
      <dgm:spPr/>
    </dgm:pt>
    <dgm:pt modelId="{752235C9-0778-FA41-8F7E-82FEA0ADB3E6}" type="pres">
      <dgm:prSet presAssocID="{B460278A-600F-9545-A69E-34B40E0919A0}" presName="textNode" presStyleLbl="node1" presStyleIdx="1" presStyleCnt="4">
        <dgm:presLayoutVars>
          <dgm:bulletEnabled val="1"/>
        </dgm:presLayoutVars>
      </dgm:prSet>
      <dgm:spPr/>
    </dgm:pt>
    <dgm:pt modelId="{3C94497C-9CE6-6B4C-B4E2-062190A8997E}" type="pres">
      <dgm:prSet presAssocID="{37F46C82-1858-0749-BAAB-94BA8351E121}" presName="sibTrans" presStyleCnt="0"/>
      <dgm:spPr/>
    </dgm:pt>
    <dgm:pt modelId="{501824FF-CCCC-BC42-979C-EE4F1E2BAFFC}" type="pres">
      <dgm:prSet presAssocID="{918792FF-5A66-974D-81EA-C07EF5CFDE4E}" presName="textNode" presStyleLbl="node1" presStyleIdx="2" presStyleCnt="4">
        <dgm:presLayoutVars>
          <dgm:bulletEnabled val="1"/>
        </dgm:presLayoutVars>
      </dgm:prSet>
      <dgm:spPr/>
    </dgm:pt>
    <dgm:pt modelId="{9AF49987-318E-7C42-87F5-7D333B767242}" type="pres">
      <dgm:prSet presAssocID="{59F2B5B4-BF89-5D4F-B5DC-CCC6C1BACFE2}" presName="sibTrans" presStyleCnt="0"/>
      <dgm:spPr/>
    </dgm:pt>
    <dgm:pt modelId="{F1175CA8-8A54-3F4B-81B4-1EE8FB55FE71}" type="pres">
      <dgm:prSet presAssocID="{C0297D31-C380-8341-A2DC-38002F1275D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258AB1C-44F0-E94E-AAF8-23E6D4B69CB6}" type="presOf" srcId="{918792FF-5A66-974D-81EA-C07EF5CFDE4E}" destId="{501824FF-CCCC-BC42-979C-EE4F1E2BAFFC}" srcOrd="0" destOrd="0" presId="urn:microsoft.com/office/officeart/2005/8/layout/hProcess9"/>
    <dgm:cxn modelId="{5E262130-6915-3C46-AAF8-9261C341F8A2}" type="presOf" srcId="{76D1D1A3-C20C-EB46-B564-6EBB78543684}" destId="{38136622-6704-904B-AEA2-C382C83DF726}" srcOrd="0" destOrd="0" presId="urn:microsoft.com/office/officeart/2005/8/layout/hProcess9"/>
    <dgm:cxn modelId="{EBA11231-25B0-AB4D-A7DB-978C4DBE300C}" srcId="{76D1D1A3-C20C-EB46-B564-6EBB78543684}" destId="{E1C942C3-7184-5848-B167-E7616486C891}" srcOrd="0" destOrd="0" parTransId="{D83279F2-CDDE-BD4D-ADC0-CD61752CDC09}" sibTransId="{99CB9CCC-14A2-6741-9450-E187604CECBB}"/>
    <dgm:cxn modelId="{BA38A742-621D-A343-A342-2F6A0AAAB4C4}" type="presOf" srcId="{C0297D31-C380-8341-A2DC-38002F1275DE}" destId="{F1175CA8-8A54-3F4B-81B4-1EE8FB55FE71}" srcOrd="0" destOrd="0" presId="urn:microsoft.com/office/officeart/2005/8/layout/hProcess9"/>
    <dgm:cxn modelId="{A4B3C366-0942-E042-9652-C6F12B70C257}" srcId="{76D1D1A3-C20C-EB46-B564-6EBB78543684}" destId="{B460278A-600F-9545-A69E-34B40E0919A0}" srcOrd="1" destOrd="0" parTransId="{8D0A1AA2-DCB1-064F-975F-C0906370B576}" sibTransId="{37F46C82-1858-0749-BAAB-94BA8351E121}"/>
    <dgm:cxn modelId="{A707BBA3-4CEB-7243-8BDC-2BD64B68D267}" srcId="{76D1D1A3-C20C-EB46-B564-6EBB78543684}" destId="{918792FF-5A66-974D-81EA-C07EF5CFDE4E}" srcOrd="2" destOrd="0" parTransId="{38088FD0-C25D-7E4C-9420-7689906D405D}" sibTransId="{59F2B5B4-BF89-5D4F-B5DC-CCC6C1BACFE2}"/>
    <dgm:cxn modelId="{842718B1-AED0-0E4C-BEBC-5107FE044CFF}" srcId="{76D1D1A3-C20C-EB46-B564-6EBB78543684}" destId="{C0297D31-C380-8341-A2DC-38002F1275DE}" srcOrd="3" destOrd="0" parTransId="{C428959B-50C1-2144-B1E0-9A3D698E07A3}" sibTransId="{9B4C3633-D59F-D047-AA88-0B477FEE0B6D}"/>
    <dgm:cxn modelId="{628861D0-2F24-7B49-9081-FEDEB42DC5E7}" type="presOf" srcId="{E1C942C3-7184-5848-B167-E7616486C891}" destId="{482B1E71-F76D-834C-A1B6-1409B90F18FA}" srcOrd="0" destOrd="0" presId="urn:microsoft.com/office/officeart/2005/8/layout/hProcess9"/>
    <dgm:cxn modelId="{300B9EFB-504B-B241-971F-D3AD047D4C4B}" type="presOf" srcId="{B460278A-600F-9545-A69E-34B40E0919A0}" destId="{752235C9-0778-FA41-8F7E-82FEA0ADB3E6}" srcOrd="0" destOrd="0" presId="urn:microsoft.com/office/officeart/2005/8/layout/hProcess9"/>
    <dgm:cxn modelId="{284CD31A-001A-2240-B072-786AFEDB994B}" type="presParOf" srcId="{38136622-6704-904B-AEA2-C382C83DF726}" destId="{C088EC59-F90C-9F49-A618-E0D88D2719AD}" srcOrd="0" destOrd="0" presId="urn:microsoft.com/office/officeart/2005/8/layout/hProcess9"/>
    <dgm:cxn modelId="{786341A8-5FDB-094A-8B5F-47680E3D163F}" type="presParOf" srcId="{38136622-6704-904B-AEA2-C382C83DF726}" destId="{9E6C86A0-ABDC-024B-B880-E94EC6573403}" srcOrd="1" destOrd="0" presId="urn:microsoft.com/office/officeart/2005/8/layout/hProcess9"/>
    <dgm:cxn modelId="{0C4CC871-3182-DE43-ABB1-92F744882DDC}" type="presParOf" srcId="{9E6C86A0-ABDC-024B-B880-E94EC6573403}" destId="{482B1E71-F76D-834C-A1B6-1409B90F18FA}" srcOrd="0" destOrd="0" presId="urn:microsoft.com/office/officeart/2005/8/layout/hProcess9"/>
    <dgm:cxn modelId="{BBAAB171-F528-B342-B7C2-4657DA75EC63}" type="presParOf" srcId="{9E6C86A0-ABDC-024B-B880-E94EC6573403}" destId="{2A041C9D-F350-594C-9D2A-12478D9644C5}" srcOrd="1" destOrd="0" presId="urn:microsoft.com/office/officeart/2005/8/layout/hProcess9"/>
    <dgm:cxn modelId="{20CC18C0-A8F2-3040-90CA-05117120069E}" type="presParOf" srcId="{9E6C86A0-ABDC-024B-B880-E94EC6573403}" destId="{752235C9-0778-FA41-8F7E-82FEA0ADB3E6}" srcOrd="2" destOrd="0" presId="urn:microsoft.com/office/officeart/2005/8/layout/hProcess9"/>
    <dgm:cxn modelId="{0155D26D-3E8F-1643-B7B3-8FF890A917C3}" type="presParOf" srcId="{9E6C86A0-ABDC-024B-B880-E94EC6573403}" destId="{3C94497C-9CE6-6B4C-B4E2-062190A8997E}" srcOrd="3" destOrd="0" presId="urn:microsoft.com/office/officeart/2005/8/layout/hProcess9"/>
    <dgm:cxn modelId="{88F1B2CA-9A50-E04D-B292-13FAA87ADE69}" type="presParOf" srcId="{9E6C86A0-ABDC-024B-B880-E94EC6573403}" destId="{501824FF-CCCC-BC42-979C-EE4F1E2BAFFC}" srcOrd="4" destOrd="0" presId="urn:microsoft.com/office/officeart/2005/8/layout/hProcess9"/>
    <dgm:cxn modelId="{0B8E6825-F36B-7648-8AB3-FA0C081865C0}" type="presParOf" srcId="{9E6C86A0-ABDC-024B-B880-E94EC6573403}" destId="{9AF49987-318E-7C42-87F5-7D333B767242}" srcOrd="5" destOrd="0" presId="urn:microsoft.com/office/officeart/2005/8/layout/hProcess9"/>
    <dgm:cxn modelId="{60B8F808-88B7-8D4D-ABAC-4389EB8D8E37}" type="presParOf" srcId="{9E6C86A0-ABDC-024B-B880-E94EC6573403}" destId="{F1175CA8-8A54-3F4B-81B4-1EE8FB55FE7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BEB222F-1775-B14B-B126-6CB22593E24C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4D1FBF-8EDB-1A40-BB5A-BFA11FB957AC}">
      <dgm:prSet phldrT="[Text]"/>
      <dgm:spPr/>
      <dgm:t>
        <a:bodyPr/>
        <a:lstStyle/>
        <a:p>
          <a:r>
            <a:rPr lang="en-US" sz="2200" b="1" u="sng" dirty="0"/>
            <a:t>Pre-processing</a:t>
          </a:r>
        </a:p>
      </dgm:t>
    </dgm:pt>
    <dgm:pt modelId="{3BB970FC-FCE5-AC44-9DB0-8F78B8110F99}" type="parTrans" cxnId="{81C4AA47-B043-534B-9485-CD9ABC27C30B}">
      <dgm:prSet/>
      <dgm:spPr/>
      <dgm:t>
        <a:bodyPr/>
        <a:lstStyle/>
        <a:p>
          <a:endParaRPr lang="en-US"/>
        </a:p>
      </dgm:t>
    </dgm:pt>
    <dgm:pt modelId="{172DA913-B96B-9C43-995F-550965CC808E}" type="sibTrans" cxnId="{81C4AA47-B043-534B-9485-CD9ABC27C30B}">
      <dgm:prSet/>
      <dgm:spPr/>
      <dgm:t>
        <a:bodyPr/>
        <a:lstStyle/>
        <a:p>
          <a:endParaRPr lang="en-US"/>
        </a:p>
      </dgm:t>
    </dgm:pt>
    <dgm:pt modelId="{89F8AC23-80C0-234D-8D33-E4F5C0B5A541}">
      <dgm:prSet phldrT="[Text]" custT="1"/>
      <dgm:spPr/>
      <dgm:t>
        <a:bodyPr/>
        <a:lstStyle/>
        <a:p>
          <a:r>
            <a:rPr lang="en-US" sz="2200" b="1" u="sng" dirty="0"/>
            <a:t>Language Model</a:t>
          </a:r>
        </a:p>
      </dgm:t>
    </dgm:pt>
    <dgm:pt modelId="{83F2F298-C396-B14D-99E0-CB01760A08E4}" type="parTrans" cxnId="{B29A25A5-7581-E344-A8B8-F8561ABEADF7}">
      <dgm:prSet/>
      <dgm:spPr/>
      <dgm:t>
        <a:bodyPr/>
        <a:lstStyle/>
        <a:p>
          <a:endParaRPr lang="en-US"/>
        </a:p>
      </dgm:t>
    </dgm:pt>
    <dgm:pt modelId="{55ABA81F-5550-E74F-877E-0F7A6051DC7D}" type="sibTrans" cxnId="{B29A25A5-7581-E344-A8B8-F8561ABEADF7}">
      <dgm:prSet/>
      <dgm:spPr/>
      <dgm:t>
        <a:bodyPr/>
        <a:lstStyle/>
        <a:p>
          <a:endParaRPr lang="en-US"/>
        </a:p>
      </dgm:t>
    </dgm:pt>
    <dgm:pt modelId="{B85DDF5D-7FF1-ED43-BEBD-3922CFF987B0}">
      <dgm:prSet phldrT="[Text]" custT="1"/>
      <dgm:spPr/>
      <dgm:t>
        <a:bodyPr/>
        <a:lstStyle/>
        <a:p>
          <a:r>
            <a:rPr lang="en-US" sz="2200" b="1" u="sng" dirty="0"/>
            <a:t>Topic Model</a:t>
          </a:r>
        </a:p>
      </dgm:t>
    </dgm:pt>
    <dgm:pt modelId="{D1977F22-1DAF-B845-9641-C7AAA7B048C0}" type="parTrans" cxnId="{CDCEA8E4-36DB-1942-BCB5-BDF8DB1B678A}">
      <dgm:prSet/>
      <dgm:spPr/>
      <dgm:t>
        <a:bodyPr/>
        <a:lstStyle/>
        <a:p>
          <a:endParaRPr lang="en-US"/>
        </a:p>
      </dgm:t>
    </dgm:pt>
    <dgm:pt modelId="{3AC8EB17-3594-7845-BB5C-3BEA6A1A0269}" type="sibTrans" cxnId="{CDCEA8E4-36DB-1942-BCB5-BDF8DB1B678A}">
      <dgm:prSet/>
      <dgm:spPr/>
      <dgm:t>
        <a:bodyPr/>
        <a:lstStyle/>
        <a:p>
          <a:endParaRPr lang="en-US"/>
        </a:p>
      </dgm:t>
    </dgm:pt>
    <dgm:pt modelId="{799A82AD-6F4C-D04D-B5DC-D31D4CCE11F3}">
      <dgm:prSet custT="1"/>
      <dgm:spPr/>
      <dgm:t>
        <a:bodyPr/>
        <a:lstStyle/>
        <a:p>
          <a:r>
            <a:rPr lang="en-US" sz="2200" dirty="0"/>
            <a:t>Tokenize</a:t>
          </a:r>
        </a:p>
      </dgm:t>
    </dgm:pt>
    <dgm:pt modelId="{AB2F219C-CC79-ED49-9049-535E444AEA98}" type="parTrans" cxnId="{EB14C80C-5E2A-4245-83BC-8DC2150DE316}">
      <dgm:prSet/>
      <dgm:spPr/>
      <dgm:t>
        <a:bodyPr/>
        <a:lstStyle/>
        <a:p>
          <a:endParaRPr lang="en-US"/>
        </a:p>
      </dgm:t>
    </dgm:pt>
    <dgm:pt modelId="{64D7F465-49C8-414D-A077-1B0BA8B2DB76}" type="sibTrans" cxnId="{EB14C80C-5E2A-4245-83BC-8DC2150DE316}">
      <dgm:prSet/>
      <dgm:spPr/>
      <dgm:t>
        <a:bodyPr/>
        <a:lstStyle/>
        <a:p>
          <a:endParaRPr lang="en-US"/>
        </a:p>
      </dgm:t>
    </dgm:pt>
    <dgm:pt modelId="{B1CC2BF0-CDC1-DA43-B77E-10FA3394EE1C}">
      <dgm:prSet custT="1"/>
      <dgm:spPr/>
      <dgm:t>
        <a:bodyPr/>
        <a:lstStyle/>
        <a:p>
          <a:r>
            <a:rPr lang="en-US" sz="2200" dirty="0"/>
            <a:t>Lemmatize</a:t>
          </a:r>
        </a:p>
      </dgm:t>
    </dgm:pt>
    <dgm:pt modelId="{4FF7F702-B79B-1448-95A4-7B4E318C6154}" type="parTrans" cxnId="{7BAAC1B5-8675-B44F-8D84-54BBF374EA2B}">
      <dgm:prSet/>
      <dgm:spPr/>
      <dgm:t>
        <a:bodyPr/>
        <a:lstStyle/>
        <a:p>
          <a:endParaRPr lang="en-US"/>
        </a:p>
      </dgm:t>
    </dgm:pt>
    <dgm:pt modelId="{6018E5D0-AE5C-4B42-8FAB-98B60DB45E46}" type="sibTrans" cxnId="{7BAAC1B5-8675-B44F-8D84-54BBF374EA2B}">
      <dgm:prSet/>
      <dgm:spPr/>
      <dgm:t>
        <a:bodyPr/>
        <a:lstStyle/>
        <a:p>
          <a:endParaRPr lang="en-US"/>
        </a:p>
      </dgm:t>
    </dgm:pt>
    <dgm:pt modelId="{2109718C-C014-CB4F-AF4C-BC0FDEE1B78A}">
      <dgm:prSet/>
      <dgm:spPr/>
      <dgm:t>
        <a:bodyPr/>
        <a:lstStyle/>
        <a:p>
          <a:r>
            <a:rPr lang="en-US" sz="2200" dirty="0"/>
            <a:t>Bigram</a:t>
          </a:r>
        </a:p>
      </dgm:t>
    </dgm:pt>
    <dgm:pt modelId="{66F36CE8-D070-864A-8F0F-B9CED12054E7}" type="parTrans" cxnId="{5A88AF0B-EB72-DB42-81E0-B2B4F8614489}">
      <dgm:prSet/>
      <dgm:spPr/>
      <dgm:t>
        <a:bodyPr/>
        <a:lstStyle/>
        <a:p>
          <a:endParaRPr lang="en-US"/>
        </a:p>
      </dgm:t>
    </dgm:pt>
    <dgm:pt modelId="{155349BA-C2FA-1542-B2F6-F9D743FF927B}" type="sibTrans" cxnId="{5A88AF0B-EB72-DB42-81E0-B2B4F8614489}">
      <dgm:prSet/>
      <dgm:spPr/>
      <dgm:t>
        <a:bodyPr/>
        <a:lstStyle/>
        <a:p>
          <a:endParaRPr lang="en-US"/>
        </a:p>
      </dgm:t>
    </dgm:pt>
    <dgm:pt modelId="{3DE50A65-2398-9E4D-A9F7-DC60E3B275FB}">
      <dgm:prSet/>
      <dgm:spPr/>
      <dgm:t>
        <a:bodyPr/>
        <a:lstStyle/>
        <a:p>
          <a:r>
            <a:rPr lang="en-US" sz="2200" dirty="0"/>
            <a:t>Latent Dirichlet Allocation (LDA)</a:t>
          </a:r>
        </a:p>
      </dgm:t>
    </dgm:pt>
    <dgm:pt modelId="{B15F56C5-C653-9346-9E31-1DC0F7D4FAA0}" type="parTrans" cxnId="{81B7ED66-54EA-D34B-8ECF-3F663361B8C5}">
      <dgm:prSet/>
      <dgm:spPr/>
      <dgm:t>
        <a:bodyPr/>
        <a:lstStyle/>
        <a:p>
          <a:endParaRPr lang="en-US"/>
        </a:p>
      </dgm:t>
    </dgm:pt>
    <dgm:pt modelId="{49FF6CAB-E0C0-9948-AE22-213D0690DE04}" type="sibTrans" cxnId="{81B7ED66-54EA-D34B-8ECF-3F663361B8C5}">
      <dgm:prSet/>
      <dgm:spPr/>
      <dgm:t>
        <a:bodyPr/>
        <a:lstStyle/>
        <a:p>
          <a:endParaRPr lang="en-US"/>
        </a:p>
      </dgm:t>
    </dgm:pt>
    <dgm:pt modelId="{D81DAC7A-E4C8-6449-B89B-8078282AEF07}">
      <dgm:prSet custT="1"/>
      <dgm:spPr/>
      <dgm:t>
        <a:bodyPr/>
        <a:lstStyle/>
        <a:p>
          <a:r>
            <a:rPr lang="en-US" sz="2200" dirty="0"/>
            <a:t>Stop words</a:t>
          </a:r>
        </a:p>
      </dgm:t>
    </dgm:pt>
    <dgm:pt modelId="{1F399487-734A-7F49-B702-64428097A899}" type="parTrans" cxnId="{0F8780AA-AE54-B743-A784-0D6DFCD4378C}">
      <dgm:prSet/>
      <dgm:spPr/>
      <dgm:t>
        <a:bodyPr/>
        <a:lstStyle/>
        <a:p>
          <a:endParaRPr lang="en-US"/>
        </a:p>
      </dgm:t>
    </dgm:pt>
    <dgm:pt modelId="{8CC6CEE3-C1AF-DA43-AF26-165F2FA0419C}" type="sibTrans" cxnId="{0F8780AA-AE54-B743-A784-0D6DFCD4378C}">
      <dgm:prSet/>
      <dgm:spPr/>
      <dgm:t>
        <a:bodyPr/>
        <a:lstStyle/>
        <a:p>
          <a:endParaRPr lang="en-US"/>
        </a:p>
      </dgm:t>
    </dgm:pt>
    <dgm:pt modelId="{AC8BEF62-46B0-DC49-B6B6-FBA2D22ACFA2}" type="pres">
      <dgm:prSet presAssocID="{9BEB222F-1775-B14B-B126-6CB22593E24C}" presName="CompostProcess" presStyleCnt="0">
        <dgm:presLayoutVars>
          <dgm:dir/>
          <dgm:resizeHandles val="exact"/>
        </dgm:presLayoutVars>
      </dgm:prSet>
      <dgm:spPr/>
    </dgm:pt>
    <dgm:pt modelId="{7A3A7A64-177B-8B4C-90D6-7868381A7093}" type="pres">
      <dgm:prSet presAssocID="{9BEB222F-1775-B14B-B126-6CB22593E24C}" presName="arrow" presStyleLbl="bgShp" presStyleIdx="0" presStyleCnt="1"/>
      <dgm:spPr/>
    </dgm:pt>
    <dgm:pt modelId="{B8F7625E-0E95-A44A-A6E3-A2261CA57183}" type="pres">
      <dgm:prSet presAssocID="{9BEB222F-1775-B14B-B126-6CB22593E24C}" presName="linearProcess" presStyleCnt="0"/>
      <dgm:spPr/>
    </dgm:pt>
    <dgm:pt modelId="{FE794130-8124-4942-8D93-276AAA170CFD}" type="pres">
      <dgm:prSet presAssocID="{F44D1FBF-8EDB-1A40-BB5A-BFA11FB957AC}" presName="textNode" presStyleLbl="node1" presStyleIdx="0" presStyleCnt="3">
        <dgm:presLayoutVars>
          <dgm:bulletEnabled val="1"/>
        </dgm:presLayoutVars>
      </dgm:prSet>
      <dgm:spPr/>
    </dgm:pt>
    <dgm:pt modelId="{329A7FB6-E065-714F-AFA8-96FAF2D13CFF}" type="pres">
      <dgm:prSet presAssocID="{172DA913-B96B-9C43-995F-550965CC808E}" presName="sibTrans" presStyleCnt="0"/>
      <dgm:spPr/>
    </dgm:pt>
    <dgm:pt modelId="{32983016-3836-5245-866D-B4E77DD7E98A}" type="pres">
      <dgm:prSet presAssocID="{89F8AC23-80C0-234D-8D33-E4F5C0B5A541}" presName="textNode" presStyleLbl="node1" presStyleIdx="1" presStyleCnt="3">
        <dgm:presLayoutVars>
          <dgm:bulletEnabled val="1"/>
        </dgm:presLayoutVars>
      </dgm:prSet>
      <dgm:spPr/>
    </dgm:pt>
    <dgm:pt modelId="{426BAB99-4FB5-CA4F-88CF-4FC108A68732}" type="pres">
      <dgm:prSet presAssocID="{55ABA81F-5550-E74F-877E-0F7A6051DC7D}" presName="sibTrans" presStyleCnt="0"/>
      <dgm:spPr/>
    </dgm:pt>
    <dgm:pt modelId="{26F2B611-FA26-7C42-BC1E-CF1CDBEBD7BE}" type="pres">
      <dgm:prSet presAssocID="{B85DDF5D-7FF1-ED43-BEBD-3922CFF987B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CDDC4D07-DEA3-F645-B545-CC1A32B0C4E1}" type="presOf" srcId="{F44D1FBF-8EDB-1A40-BB5A-BFA11FB957AC}" destId="{FE794130-8124-4942-8D93-276AAA170CFD}" srcOrd="0" destOrd="0" presId="urn:microsoft.com/office/officeart/2005/8/layout/hProcess9"/>
    <dgm:cxn modelId="{5A88AF0B-EB72-DB42-81E0-B2B4F8614489}" srcId="{89F8AC23-80C0-234D-8D33-E4F5C0B5A541}" destId="{2109718C-C014-CB4F-AF4C-BC0FDEE1B78A}" srcOrd="0" destOrd="0" parTransId="{66F36CE8-D070-864A-8F0F-B9CED12054E7}" sibTransId="{155349BA-C2FA-1542-B2F6-F9D743FF927B}"/>
    <dgm:cxn modelId="{EB14C80C-5E2A-4245-83BC-8DC2150DE316}" srcId="{F44D1FBF-8EDB-1A40-BB5A-BFA11FB957AC}" destId="{799A82AD-6F4C-D04D-B5DC-D31D4CCE11F3}" srcOrd="0" destOrd="0" parTransId="{AB2F219C-CC79-ED49-9049-535E444AEA98}" sibTransId="{64D7F465-49C8-414D-A077-1B0BA8B2DB76}"/>
    <dgm:cxn modelId="{81C4AA47-B043-534B-9485-CD9ABC27C30B}" srcId="{9BEB222F-1775-B14B-B126-6CB22593E24C}" destId="{F44D1FBF-8EDB-1A40-BB5A-BFA11FB957AC}" srcOrd="0" destOrd="0" parTransId="{3BB970FC-FCE5-AC44-9DB0-8F78B8110F99}" sibTransId="{172DA913-B96B-9C43-995F-550965CC808E}"/>
    <dgm:cxn modelId="{E2EB1D61-6AE6-5A42-9AFB-94B06F856012}" type="presOf" srcId="{3DE50A65-2398-9E4D-A9F7-DC60E3B275FB}" destId="{26F2B611-FA26-7C42-BC1E-CF1CDBEBD7BE}" srcOrd="0" destOrd="1" presId="urn:microsoft.com/office/officeart/2005/8/layout/hProcess9"/>
    <dgm:cxn modelId="{81B7ED66-54EA-D34B-8ECF-3F663361B8C5}" srcId="{B85DDF5D-7FF1-ED43-BEBD-3922CFF987B0}" destId="{3DE50A65-2398-9E4D-A9F7-DC60E3B275FB}" srcOrd="0" destOrd="0" parTransId="{B15F56C5-C653-9346-9E31-1DC0F7D4FAA0}" sibTransId="{49FF6CAB-E0C0-9948-AE22-213D0690DE04}"/>
    <dgm:cxn modelId="{54F44968-0D7A-9441-9CBD-483EC9B5D9F5}" type="presOf" srcId="{799A82AD-6F4C-D04D-B5DC-D31D4CCE11F3}" destId="{FE794130-8124-4942-8D93-276AAA170CFD}" srcOrd="0" destOrd="1" presId="urn:microsoft.com/office/officeart/2005/8/layout/hProcess9"/>
    <dgm:cxn modelId="{17563080-386B-114D-9DB5-91E44C505935}" type="presOf" srcId="{2109718C-C014-CB4F-AF4C-BC0FDEE1B78A}" destId="{32983016-3836-5245-866D-B4E77DD7E98A}" srcOrd="0" destOrd="1" presId="urn:microsoft.com/office/officeart/2005/8/layout/hProcess9"/>
    <dgm:cxn modelId="{B29A25A5-7581-E344-A8B8-F8561ABEADF7}" srcId="{9BEB222F-1775-B14B-B126-6CB22593E24C}" destId="{89F8AC23-80C0-234D-8D33-E4F5C0B5A541}" srcOrd="1" destOrd="0" parTransId="{83F2F298-C396-B14D-99E0-CB01760A08E4}" sibTransId="{55ABA81F-5550-E74F-877E-0F7A6051DC7D}"/>
    <dgm:cxn modelId="{60F1A5A7-7C80-674A-B934-BD5D97570635}" type="presOf" srcId="{89F8AC23-80C0-234D-8D33-E4F5C0B5A541}" destId="{32983016-3836-5245-866D-B4E77DD7E98A}" srcOrd="0" destOrd="0" presId="urn:microsoft.com/office/officeart/2005/8/layout/hProcess9"/>
    <dgm:cxn modelId="{0F8780AA-AE54-B743-A784-0D6DFCD4378C}" srcId="{F44D1FBF-8EDB-1A40-BB5A-BFA11FB957AC}" destId="{D81DAC7A-E4C8-6449-B89B-8078282AEF07}" srcOrd="2" destOrd="0" parTransId="{1F399487-734A-7F49-B702-64428097A899}" sibTransId="{8CC6CEE3-C1AF-DA43-AF26-165F2FA0419C}"/>
    <dgm:cxn modelId="{406D56AC-C2C8-7E47-9687-03A1FC02050D}" type="presOf" srcId="{B85DDF5D-7FF1-ED43-BEBD-3922CFF987B0}" destId="{26F2B611-FA26-7C42-BC1E-CF1CDBEBD7BE}" srcOrd="0" destOrd="0" presId="urn:microsoft.com/office/officeart/2005/8/layout/hProcess9"/>
    <dgm:cxn modelId="{7BAAC1B5-8675-B44F-8D84-54BBF374EA2B}" srcId="{F44D1FBF-8EDB-1A40-BB5A-BFA11FB957AC}" destId="{B1CC2BF0-CDC1-DA43-B77E-10FA3394EE1C}" srcOrd="1" destOrd="0" parTransId="{4FF7F702-B79B-1448-95A4-7B4E318C6154}" sibTransId="{6018E5D0-AE5C-4B42-8FAB-98B60DB45E46}"/>
    <dgm:cxn modelId="{75EAD2C8-7043-0B4A-B258-8EEE6F7AD3DF}" type="presOf" srcId="{9BEB222F-1775-B14B-B126-6CB22593E24C}" destId="{AC8BEF62-46B0-DC49-B6B6-FBA2D22ACFA2}" srcOrd="0" destOrd="0" presId="urn:microsoft.com/office/officeart/2005/8/layout/hProcess9"/>
    <dgm:cxn modelId="{FF4D67E2-557F-764C-8A42-54A995FF4403}" type="presOf" srcId="{B1CC2BF0-CDC1-DA43-B77E-10FA3394EE1C}" destId="{FE794130-8124-4942-8D93-276AAA170CFD}" srcOrd="0" destOrd="2" presId="urn:microsoft.com/office/officeart/2005/8/layout/hProcess9"/>
    <dgm:cxn modelId="{CDCEA8E4-36DB-1942-BCB5-BDF8DB1B678A}" srcId="{9BEB222F-1775-B14B-B126-6CB22593E24C}" destId="{B85DDF5D-7FF1-ED43-BEBD-3922CFF987B0}" srcOrd="2" destOrd="0" parTransId="{D1977F22-1DAF-B845-9641-C7AAA7B048C0}" sibTransId="{3AC8EB17-3594-7845-BB5C-3BEA6A1A0269}"/>
    <dgm:cxn modelId="{436B24EC-5260-DF45-B6F1-2193D2F1CDEF}" type="presOf" srcId="{D81DAC7A-E4C8-6449-B89B-8078282AEF07}" destId="{FE794130-8124-4942-8D93-276AAA170CFD}" srcOrd="0" destOrd="3" presId="urn:microsoft.com/office/officeart/2005/8/layout/hProcess9"/>
    <dgm:cxn modelId="{698690ED-0F18-6D49-9F59-7CD10B7CD285}" type="presParOf" srcId="{AC8BEF62-46B0-DC49-B6B6-FBA2D22ACFA2}" destId="{7A3A7A64-177B-8B4C-90D6-7868381A7093}" srcOrd="0" destOrd="0" presId="urn:microsoft.com/office/officeart/2005/8/layout/hProcess9"/>
    <dgm:cxn modelId="{F1F75A0A-9D76-354D-BB97-F7804ED5A30F}" type="presParOf" srcId="{AC8BEF62-46B0-DC49-B6B6-FBA2D22ACFA2}" destId="{B8F7625E-0E95-A44A-A6E3-A2261CA57183}" srcOrd="1" destOrd="0" presId="urn:microsoft.com/office/officeart/2005/8/layout/hProcess9"/>
    <dgm:cxn modelId="{63FA7576-4D62-F94F-8FC5-D96388B1FD10}" type="presParOf" srcId="{B8F7625E-0E95-A44A-A6E3-A2261CA57183}" destId="{FE794130-8124-4942-8D93-276AAA170CFD}" srcOrd="0" destOrd="0" presId="urn:microsoft.com/office/officeart/2005/8/layout/hProcess9"/>
    <dgm:cxn modelId="{B5B02934-2A9A-E34D-B71E-FF2387BC1E3A}" type="presParOf" srcId="{B8F7625E-0E95-A44A-A6E3-A2261CA57183}" destId="{329A7FB6-E065-714F-AFA8-96FAF2D13CFF}" srcOrd="1" destOrd="0" presId="urn:microsoft.com/office/officeart/2005/8/layout/hProcess9"/>
    <dgm:cxn modelId="{BF30663F-E56F-4246-9EE7-2D8E29721E6B}" type="presParOf" srcId="{B8F7625E-0E95-A44A-A6E3-A2261CA57183}" destId="{32983016-3836-5245-866D-B4E77DD7E98A}" srcOrd="2" destOrd="0" presId="urn:microsoft.com/office/officeart/2005/8/layout/hProcess9"/>
    <dgm:cxn modelId="{9FB3CB47-2744-2845-8002-D1E7A6BB913D}" type="presParOf" srcId="{B8F7625E-0E95-A44A-A6E3-A2261CA57183}" destId="{426BAB99-4FB5-CA4F-88CF-4FC108A68732}" srcOrd="3" destOrd="0" presId="urn:microsoft.com/office/officeart/2005/8/layout/hProcess9"/>
    <dgm:cxn modelId="{14766CF0-120F-8047-B427-3569904FDFB0}" type="presParOf" srcId="{B8F7625E-0E95-A44A-A6E3-A2261CA57183}" destId="{26F2B611-FA26-7C42-BC1E-CF1CDBEBD7B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8EC59-F90C-9F49-A618-E0D88D2719AD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2B1E71-F76D-834C-A1B6-1409B90F18FA}">
      <dsp:nvSpPr>
        <dsp:cNvPr id="0" name=""/>
        <dsp:cNvSpPr/>
      </dsp:nvSpPr>
      <dsp:spPr>
        <a:xfrm>
          <a:off x="0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Acquisition</a:t>
          </a:r>
        </a:p>
      </dsp:txBody>
      <dsp:txXfrm>
        <a:off x="84966" y="1390367"/>
        <a:ext cx="2323952" cy="1570603"/>
      </dsp:txXfrm>
    </dsp:sp>
    <dsp:sp modelId="{752235C9-0778-FA41-8F7E-82FEA0ADB3E6}">
      <dsp:nvSpPr>
        <dsp:cNvPr id="0" name=""/>
        <dsp:cNvSpPr/>
      </dsp:nvSpPr>
      <dsp:spPr>
        <a:xfrm>
          <a:off x="2674573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Cleaning</a:t>
          </a:r>
        </a:p>
      </dsp:txBody>
      <dsp:txXfrm>
        <a:off x="2759539" y="1390367"/>
        <a:ext cx="2323952" cy="1570603"/>
      </dsp:txXfrm>
    </dsp:sp>
    <dsp:sp modelId="{501824FF-CCCC-BC42-979C-EE4F1E2BAFFC}">
      <dsp:nvSpPr>
        <dsp:cNvPr id="0" name=""/>
        <dsp:cNvSpPr/>
      </dsp:nvSpPr>
      <dsp:spPr>
        <a:xfrm>
          <a:off x="5347141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Analysis</a:t>
          </a:r>
        </a:p>
      </dsp:txBody>
      <dsp:txXfrm>
        <a:off x="5432107" y="1390367"/>
        <a:ext cx="2323952" cy="1570603"/>
      </dsp:txXfrm>
    </dsp:sp>
    <dsp:sp modelId="{F1175CA8-8A54-3F4B-81B4-1EE8FB55FE71}">
      <dsp:nvSpPr>
        <dsp:cNvPr id="0" name=""/>
        <dsp:cNvSpPr/>
      </dsp:nvSpPr>
      <dsp:spPr>
        <a:xfrm>
          <a:off x="8019709" y="1305401"/>
          <a:ext cx="2493884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8575" cap="flat" cmpd="sng" algn="ctr"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Language Modeling</a:t>
          </a:r>
        </a:p>
      </dsp:txBody>
      <dsp:txXfrm>
        <a:off x="8104675" y="1390367"/>
        <a:ext cx="2323952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A7A64-177B-8B4C-90D6-7868381A7093}">
      <dsp:nvSpPr>
        <dsp:cNvPr id="0" name=""/>
        <dsp:cNvSpPr/>
      </dsp:nvSpPr>
      <dsp:spPr>
        <a:xfrm>
          <a:off x="516254" y="0"/>
          <a:ext cx="5850889" cy="4531632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94130-8124-4942-8D93-276AAA170CFD}">
      <dsp:nvSpPr>
        <dsp:cNvPr id="0" name=""/>
        <dsp:cNvSpPr/>
      </dsp:nvSpPr>
      <dsp:spPr>
        <a:xfrm>
          <a:off x="735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Pre-processing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Tokenize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Lemmatize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Stop words</a:t>
          </a:r>
        </a:p>
      </dsp:txBody>
      <dsp:txXfrm>
        <a:off x="89221" y="1447975"/>
        <a:ext cx="1914221" cy="1635680"/>
      </dsp:txXfrm>
    </dsp:sp>
    <dsp:sp modelId="{32983016-3836-5245-866D-B4E77DD7E98A}">
      <dsp:nvSpPr>
        <dsp:cNvPr id="0" name=""/>
        <dsp:cNvSpPr/>
      </dsp:nvSpPr>
      <dsp:spPr>
        <a:xfrm>
          <a:off x="2396102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Language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Bigram</a:t>
          </a:r>
        </a:p>
      </dsp:txBody>
      <dsp:txXfrm>
        <a:off x="2484588" y="1447975"/>
        <a:ext cx="1914221" cy="1635680"/>
      </dsp:txXfrm>
    </dsp:sp>
    <dsp:sp modelId="{26F2B611-FA26-7C42-BC1E-CF1CDBEBD7BE}">
      <dsp:nvSpPr>
        <dsp:cNvPr id="0" name=""/>
        <dsp:cNvSpPr/>
      </dsp:nvSpPr>
      <dsp:spPr>
        <a:xfrm>
          <a:off x="4791470" y="1359489"/>
          <a:ext cx="2091193" cy="18126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u="sng" kern="1200" dirty="0"/>
            <a:t>Topic Model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Latent Dirichlet Allocation (LDA)</a:t>
          </a:r>
        </a:p>
      </dsp:txBody>
      <dsp:txXfrm>
        <a:off x="4879956" y="1447975"/>
        <a:ext cx="1914221" cy="163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F5F6D7-9872-704F-B051-8E2A59EBE1B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7F1CD-92BD-054D-B59A-22C7FEC5E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02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393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M</a:t>
            </a:r>
            <a:r>
              <a:rPr lang="en-US" dirty="0"/>
              <a:t> denotes the number of documents</a:t>
            </a:r>
          </a:p>
          <a:p>
            <a:r>
              <a:rPr lang="en-US" i="1" dirty="0"/>
              <a:t>N</a:t>
            </a:r>
            <a:r>
              <a:rPr lang="en-US" dirty="0"/>
              <a:t> is number of words in a given document (document </a:t>
            </a:r>
            <a:r>
              <a:rPr lang="en-US" i="1" dirty="0" err="1"/>
              <a:t>i</a:t>
            </a:r>
            <a:r>
              <a:rPr lang="en-US" dirty="0"/>
              <a:t> has </a:t>
            </a:r>
            <a:r>
              <a:rPr lang="en-US" dirty="0">
                <a:effectLst/>
              </a:rPr>
              <a:t>{\</a:t>
            </a:r>
            <a:r>
              <a:rPr lang="en-US" dirty="0" err="1">
                <a:effectLst/>
              </a:rPr>
              <a:t>displaystyle</a:t>
            </a:r>
            <a:r>
              <a:rPr lang="en-US" dirty="0">
                <a:effectLst/>
              </a:rPr>
              <a:t> N_{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}}</a:t>
            </a:r>
            <a:r>
              <a:rPr lang="en-US" dirty="0"/>
              <a:t> words)</a:t>
            </a:r>
          </a:p>
          <a:p>
            <a:r>
              <a:rPr lang="el-GR" i="1" dirty="0"/>
              <a:t>α</a:t>
            </a:r>
            <a:r>
              <a:rPr lang="el-GR" dirty="0"/>
              <a:t> </a:t>
            </a:r>
            <a:r>
              <a:rPr lang="en-US" dirty="0"/>
              <a:t>is the parameter of the Dirichlet prior on the per-document topic distributions</a:t>
            </a:r>
          </a:p>
          <a:p>
            <a:r>
              <a:rPr lang="el-GR" i="1" dirty="0"/>
              <a:t>β</a:t>
            </a:r>
            <a:r>
              <a:rPr lang="el-GR" dirty="0"/>
              <a:t> </a:t>
            </a:r>
            <a:r>
              <a:rPr lang="en-US" dirty="0"/>
              <a:t>is the parameter of the Dirichlet prior on the per-topic word distribution</a:t>
            </a:r>
          </a:p>
          <a:p>
            <a:r>
              <a:rPr lang="en-US" dirty="0">
                <a:effectLst/>
              </a:rPr>
              <a:t>Theta </a:t>
            </a:r>
            <a:r>
              <a:rPr lang="en-US" dirty="0"/>
              <a:t>is the topic distribution for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Phi</a:t>
            </a:r>
            <a:r>
              <a:rPr lang="en-US" dirty="0"/>
              <a:t> is the word distribution for topic </a:t>
            </a:r>
            <a:r>
              <a:rPr lang="en-US" i="1" dirty="0"/>
              <a:t>k</a:t>
            </a:r>
          </a:p>
          <a:p>
            <a:r>
              <a:rPr lang="en-US" dirty="0">
                <a:effectLst/>
              </a:rPr>
              <a:t>Z</a:t>
            </a:r>
            <a:r>
              <a:rPr lang="en-US" dirty="0"/>
              <a:t> is the topic for the </a:t>
            </a:r>
            <a:r>
              <a:rPr lang="en-US" i="1" dirty="0"/>
              <a:t>j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word in document </a:t>
            </a:r>
            <a:r>
              <a:rPr lang="en-US" i="1" dirty="0"/>
              <a:t>I</a:t>
            </a:r>
          </a:p>
          <a:p>
            <a:r>
              <a:rPr lang="en-US" dirty="0">
                <a:effectLst/>
              </a:rPr>
              <a:t>W </a:t>
            </a:r>
            <a:r>
              <a:rPr lang="en-US" dirty="0" err="1">
                <a:effectLst/>
              </a:rPr>
              <a:t>ij</a:t>
            </a:r>
            <a:r>
              <a:rPr lang="en-US" dirty="0"/>
              <a:t> is the specific word.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07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35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67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69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9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23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71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09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57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2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9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11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989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7F1CD-92BD-054D-B59A-22C7FEC5E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696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1B067-4659-9A4D-B240-A544014018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E45D-9D2C-9D47-99DE-55225CAA02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C32E0-BBE5-9748-BADC-8AFACAB79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E6044-F9BB-EE4E-8314-E7D5559C9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EBDEF-AE5A-FD46-8CE8-623CB12A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F1294-3376-6143-988B-CA237D819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AF20F-A8F3-104C-81A1-DFC03491A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C9811-AB62-174E-A932-4801789D7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3A6CC-D79F-8D42-9E9C-3602E76AA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E7A58-F31C-EE4F-BA26-68AB8BE0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71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43E1F4-EAAB-9D4B-A4A0-7CE7FD5878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7BA24-70F5-314F-9E41-6B7DF8DF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7E89B-17AD-194F-95E5-C379CE272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443E3-C239-674A-BD37-67EDEEA3A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81EB0-BA61-D446-8BF6-27DCB15F4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96456-5C08-C843-B31C-C7BFACC8A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94E84-80B9-5547-9B0E-76F306B4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7AF9-FB86-504F-9ABF-E48873481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CC008-90EB-184A-94ED-190F92FC1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F72C0-1E58-F045-80FF-47098422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23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5318-C0F2-8D4A-B294-E610FC49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B8797-939A-9949-86E7-325602BDE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B5C12-8BB1-A545-80EA-0CA942BD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B9D48-D8F1-D540-B60D-4A8FC9195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37946-C9C0-3D49-B81E-278136A6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9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96FD-B9E8-2444-8B6C-3F43A4FF8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89A68-B562-AE44-B429-8C8B0BCDC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18150-DBCA-AA4B-873D-4A0601699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A21C3-4BE6-B747-A0AA-3EA3CC24A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9B6FC-CECA-9741-A703-E85462FF2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34114-B8C7-E944-AFC0-4AF01AA5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3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09675-6D3F-8B4C-B92E-B5458D6B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C0A23-FA06-3344-B1E4-8BE8695DA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78C43-DB23-6042-A477-8A4ED4DE0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8B211-E3B3-E84C-9321-3B27E89CF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567D52-B5F5-F14D-8203-807ACC092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F426BD-049D-B847-959C-EEC2B8EF3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135608-39BC-1C4B-865C-1858BB3DF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FFD640-6C3E-6241-B8EE-46E74595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51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E03EC-6BD8-4E48-A937-2C199879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68E771-B64B-5F49-9D56-63B1AA8B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6868C7-D41F-B040-8973-26C6FB17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D2434-B5D8-6842-9FA1-65969561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4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72FC64-562C-384C-8B6F-0DB914EE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B8298D-D3BC-5E44-A0FA-7117DBBD0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9ECD5-C8B6-1C47-A881-8030917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91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320D-F3B4-7C40-A3CA-46DE6CCD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70F39-E91F-EA42-927E-882F8A3F1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2D26D-F901-3544-8686-0ED1B778B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2EF713-0D92-5446-9C62-A95EC9D0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9B43A5-E7EB-8242-8808-8A0A341E2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119E25-C74F-C446-BB93-968840E5E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9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D0ED-DA0A-9446-8C52-ECF3E9055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2F9132-9168-294B-B069-AAAD583C1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79206-F1D4-EA42-9B67-D2CE14E5B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56A9D-E6A7-9349-8743-D2C9E1B4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BB0C6-AFDE-C54C-BEBB-80A5DCF84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FD43C-2E90-5740-B18E-54FC5F8F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32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EA981-39B9-9E4B-91B5-487A9F7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863BC-75D0-F04E-AE7B-05248C164D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8D7FA-D5BC-8B4A-B923-3854AD307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44E7A-EE7B-6543-9F43-43E06CC160D4}" type="datetimeFigureOut">
              <a:rPr lang="en-US" smtClean="0"/>
              <a:t>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E004B-5EE9-954D-B819-B947CA2FAD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D2E5-196E-2944-86D5-58921F1D8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83886-0D18-584D-921F-ECBD414E4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92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tiff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@makcedward/nlp-pipeline-word-tokenization-part-1-4b2b547e6a3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owardsdatascience.com/word-bags-vs-word-sequences-for-text-classification-e0222c21d2ec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kaggle.com/datafiniti/consumer-reviews-of-amazon-products" TargetMode="Externa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8994357" cy="4343400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1EEFF-5F7D-BB41-9B46-F7F9DACE4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031353"/>
            <a:ext cx="7736255" cy="318113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algn="l"/>
            <a:r>
              <a:rPr lang="en-US" sz="6600" b="1" dirty="0">
                <a:solidFill>
                  <a:srgbClr val="FFFFFF"/>
                </a:solidFill>
              </a:rPr>
              <a:t>Analyzing Amazon Product Trends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0221"/>
            <a:ext cx="2115455" cy="2102827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932939"/>
            <a:ext cx="11277601" cy="146614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1812A-55BB-F04E-BE99-F5D2EC98B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669" y="4968740"/>
            <a:ext cx="10008863" cy="1430340"/>
          </a:xfrm>
        </p:spPr>
        <p:txBody>
          <a:bodyPr anchor="ctr">
            <a:normAutofit/>
          </a:bodyPr>
          <a:lstStyle/>
          <a:p>
            <a:pPr algn="l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Rutgers University Data Science Bootcamp – Project 1 Presentation</a:t>
            </a:r>
          </a:p>
          <a:p>
            <a:pPr algn="l"/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Tasnuva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Airen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Will Giordano, Mostafa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Moamen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Matthew Richtmyer</a:t>
            </a:r>
          </a:p>
          <a:p>
            <a:pPr algn="l"/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January 14, 2020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280AB2-77A5-4CB7-AF7D-1795CA8D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2728167"/>
            <a:ext cx="2115455" cy="2065454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61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Temporal Trends with Ratings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D2257-A594-9541-A81A-1D23851E0EBE}"/>
              </a:ext>
            </a:extLst>
          </p:cNvPr>
          <p:cNvSpPr/>
          <p:nvPr/>
        </p:nvSpPr>
        <p:spPr>
          <a:xfrm>
            <a:off x="7859210" y="0"/>
            <a:ext cx="4332790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Left: color scheme? y label cut off. No x label? Title?</a:t>
            </a:r>
          </a:p>
          <a:p>
            <a:r>
              <a:rPr lang="en-US" b="1" dirty="0"/>
              <a:t>Right: title, x/y label, x/y ticks font size too small. Trend line? Color scheme? Same time frame as left?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1301186" y="5018789"/>
            <a:ext cx="378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5: Distribution of number of reviews per year. Interestingly, reviews were low in 2014, 2015 and 2018 likely due to issues in acquisition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7241769" y="5439791"/>
            <a:ext cx="4455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6: Mean ratings per year. Generally, ratings have increased since 2012. </a:t>
            </a:r>
          </a:p>
        </p:txBody>
      </p:sp>
      <p:pic>
        <p:nvPicPr>
          <p:cNvPr id="16" name="Content Placeholder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647899-3755-4202-B682-C309A5D32C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39211"/>
            <a:ext cx="5181600" cy="2981855"/>
          </a:xfrm>
        </p:spPr>
      </p:pic>
      <p:pic>
        <p:nvPicPr>
          <p:cNvPr id="20" name="Content Placeholder 19" descr="A picture containing drawing, computer&#10;&#10;Description automatically generated">
            <a:extLst>
              <a:ext uri="{FF2B5EF4-FFF2-40B4-BE49-F238E27FC236}">
                <a16:creationId xmlns:a16="http://schemas.microsoft.com/office/drawing/2014/main" id="{C05AC5A8-8B0F-45F2-8156-2B1614E3FA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9800" y="1690688"/>
            <a:ext cx="6019798" cy="3598274"/>
          </a:xfrm>
        </p:spPr>
      </p:pic>
    </p:spTree>
    <p:extLst>
      <p:ext uri="{BB962C8B-B14F-4D97-AF65-F5344CB8AC3E}">
        <p14:creationId xmlns:p14="http://schemas.microsoft.com/office/powerpoint/2010/main" val="1807202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919BE-11BD-744D-B016-EBD6DC41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Overview: Topic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D088-F1A3-6146-90BF-6E691CF19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11171" cy="4351338"/>
          </a:xfrm>
        </p:spPr>
        <p:txBody>
          <a:bodyPr/>
          <a:lstStyle/>
          <a:p>
            <a:r>
              <a:rPr lang="en-US" dirty="0"/>
              <a:t>Form of text mining that can analyze large quantities of text data and look for underlying patterns</a:t>
            </a:r>
          </a:p>
          <a:p>
            <a:r>
              <a:rPr lang="en-US" dirty="0"/>
              <a:t>Unsupervised machine learning – do not know labels a priori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0EC0231-ED6F-F84B-9459-AAA56279A92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794149"/>
              </p:ext>
            </p:extLst>
          </p:nvPr>
        </p:nvGraphicFramePr>
        <p:xfrm>
          <a:off x="5138056" y="1825625"/>
          <a:ext cx="6883399" cy="45316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60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046C-058C-2745-8745-63BA8F086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001"/>
            <a:ext cx="5181600" cy="1690688"/>
          </a:xfrm>
        </p:spPr>
        <p:txBody>
          <a:bodyPr>
            <a:normAutofit/>
          </a:bodyPr>
          <a:lstStyle/>
          <a:p>
            <a:r>
              <a:rPr lang="en-US" sz="4800" b="1" dirty="0"/>
              <a:t>Intuition behind LDA Topic Modelling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1DE2D-2266-5740-9834-3AD8FC46A5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91630"/>
            <a:ext cx="5181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Word distributions teach inform understanding of topics</a:t>
            </a:r>
          </a:p>
          <a:p>
            <a:r>
              <a:rPr lang="en-US" dirty="0"/>
              <a:t>Topic distributions teach context clues</a:t>
            </a:r>
          </a:p>
        </p:txBody>
      </p:sp>
      <p:pic>
        <p:nvPicPr>
          <p:cNvPr id="11" name="Content Placeholder 10" descr="A store inside of a building&#10;&#10;Description automatically generated">
            <a:extLst>
              <a:ext uri="{FF2B5EF4-FFF2-40B4-BE49-F238E27FC236}">
                <a16:creationId xmlns:a16="http://schemas.microsoft.com/office/drawing/2014/main" id="{BD7BD97E-9122-774F-97CB-56AFEAF5E3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r="50035"/>
          <a:stretch/>
        </p:blipFill>
        <p:spPr>
          <a:xfrm>
            <a:off x="6172199" y="0"/>
            <a:ext cx="6019801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4B91D4-299B-8549-A65C-DE45C08E85CA}"/>
              </a:ext>
            </a:extLst>
          </p:cNvPr>
          <p:cNvSpPr txBox="1"/>
          <p:nvPr/>
        </p:nvSpPr>
        <p:spPr>
          <a:xfrm>
            <a:off x="6663870" y="2736502"/>
            <a:ext cx="5036458" cy="1384995"/>
          </a:xfrm>
          <a:prstGeom prst="rect">
            <a:avLst/>
          </a:prstGeom>
          <a:solidFill>
            <a:schemeClr val="bg1">
              <a:lumMod val="7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Each Document has a distribution of Topics and each Topic has a distribution of Words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B82D5B-784D-044A-85C4-2A97D593C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0350" y="2091630"/>
            <a:ext cx="4177300" cy="20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02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792C45-A10C-D54E-93D9-C2E15551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Results: LDA Topic Model</a:t>
            </a:r>
          </a:p>
        </p:txBody>
      </p:sp>
      <p:pic>
        <p:nvPicPr>
          <p:cNvPr id="4" name="Online Media 3" descr="Screen Recording 2020-01-12 at 4.11.00 PM">
            <a:hlinkClick r:id="" action="ppaction://media"/>
            <a:extLst>
              <a:ext uri="{FF2B5EF4-FFF2-40B4-BE49-F238E27FC236}">
                <a16:creationId xmlns:a16="http://schemas.microsoft.com/office/drawing/2014/main" id="{6C395986-1DA9-5E43-9E17-6A1C620B3BD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565919"/>
            <a:ext cx="5180013" cy="3271838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CEDBE79-0629-B045-97A9-46772295D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193" y="1565919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Language Model:</a:t>
            </a:r>
            <a:r>
              <a:rPr lang="en-US" sz="2400" dirty="0"/>
              <a:t> Spacy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Implementation:</a:t>
            </a:r>
            <a:r>
              <a:rPr lang="en-US" sz="2400" dirty="0"/>
              <a:t> </a:t>
            </a:r>
            <a:r>
              <a:rPr lang="en-US" sz="2400" dirty="0" err="1"/>
              <a:t>Gensim</a:t>
            </a:r>
            <a:r>
              <a:rPr lang="en-US" sz="2400" dirty="0"/>
              <a:t> </a:t>
            </a:r>
            <a:r>
              <a:rPr lang="en-US" sz="2400" b="1" dirty="0"/>
              <a:t>Visualization:</a:t>
            </a:r>
            <a:r>
              <a:rPr lang="en-US" sz="2400" dirty="0"/>
              <a:t> </a:t>
            </a:r>
            <a:r>
              <a:rPr lang="en-US" sz="2400" dirty="0" err="1"/>
              <a:t>pyLDAvis</a:t>
            </a:r>
            <a:r>
              <a:rPr lang="en-US" sz="2400" dirty="0"/>
              <a:t> and </a:t>
            </a:r>
            <a:r>
              <a:rPr lang="en-US" sz="2400" dirty="0" err="1"/>
              <a:t>WordCloud</a:t>
            </a:r>
            <a:endParaRPr lang="en-US" sz="2400" dirty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dirty="0"/>
              <a:t>Four distinct clusters emerge from training ~30k 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06D2F-C0A8-CC4D-BBF2-22E287A40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051" b="42381"/>
          <a:stretch/>
        </p:blipFill>
        <p:spPr>
          <a:xfrm>
            <a:off x="664580" y="5137096"/>
            <a:ext cx="6653212" cy="11687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0DBC5F-0906-DA41-9FB4-AA4C9B1A511F}"/>
              </a:ext>
            </a:extLst>
          </p:cNvPr>
          <p:cNvSpPr txBox="1"/>
          <p:nvPr/>
        </p:nvSpPr>
        <p:spPr>
          <a:xfrm>
            <a:off x="761207" y="4767764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304F6-EB84-B84F-B5B3-595A83395190}"/>
              </a:ext>
            </a:extLst>
          </p:cNvPr>
          <p:cNvSpPr txBox="1"/>
          <p:nvPr/>
        </p:nvSpPr>
        <p:spPr>
          <a:xfrm>
            <a:off x="761207" y="6285179"/>
            <a:ext cx="101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3F8367-A971-DB49-B70B-4F335E8C56C0}"/>
              </a:ext>
            </a:extLst>
          </p:cNvPr>
          <p:cNvSpPr txBox="1"/>
          <p:nvPr/>
        </p:nvSpPr>
        <p:spPr>
          <a:xfrm>
            <a:off x="7414419" y="4996665"/>
            <a:ext cx="46348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7: </a:t>
            </a:r>
            <a:r>
              <a:rPr lang="en-US" i="1" dirty="0"/>
              <a:t>Panel A</a:t>
            </a:r>
            <a:r>
              <a:rPr lang="en-US" dirty="0"/>
              <a:t>. LDA topic model plotted on two main principle components. Term frequency and document frequency distributions provided per cluster (right). </a:t>
            </a:r>
            <a:r>
              <a:rPr lang="en-US" i="1" dirty="0"/>
              <a:t>Panel B</a:t>
            </a:r>
            <a:r>
              <a:rPr lang="en-US" b="1" i="1" dirty="0"/>
              <a:t>. </a:t>
            </a:r>
            <a:r>
              <a:rPr lang="en-US" dirty="0"/>
              <a:t>Word clouds corresponding to topics modeled.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97A535-954D-4341-AA7B-6A9E3DD7F389}"/>
              </a:ext>
            </a:extLst>
          </p:cNvPr>
          <p:cNvSpPr/>
          <p:nvPr/>
        </p:nvSpPr>
        <p:spPr>
          <a:xfrm>
            <a:off x="7859210" y="0"/>
            <a:ext cx="4332790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pPr marL="342900" indent="-342900">
              <a:buAutoNum type="alphaUcPeriod"/>
            </a:pPr>
            <a:r>
              <a:rPr lang="en-US" b="1" dirty="0"/>
              <a:t>Words not readable in histogram</a:t>
            </a:r>
          </a:p>
          <a:p>
            <a:pPr marL="342900" indent="-342900">
              <a:buAutoNum type="alphaUcPeriod"/>
            </a:pPr>
            <a:r>
              <a:rPr lang="en-US" b="1" dirty="0"/>
              <a:t>Font size too small on </a:t>
            </a:r>
            <a:r>
              <a:rPr lang="en-US" b="1" dirty="0" err="1"/>
              <a:t>wordclouds</a:t>
            </a:r>
            <a:r>
              <a:rPr lang="en-US" b="1" dirty="0"/>
              <a:t>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F10ADE-5820-4695-951B-F266A0A2B339}"/>
              </a:ext>
            </a:extLst>
          </p:cNvPr>
          <p:cNvSpPr/>
          <p:nvPr/>
        </p:nvSpPr>
        <p:spPr>
          <a:xfrm>
            <a:off x="9378689" y="3995415"/>
            <a:ext cx="2432708" cy="95354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Topics with darker background looked more readable </a:t>
            </a:r>
          </a:p>
        </p:txBody>
      </p:sp>
    </p:spTree>
    <p:extLst>
      <p:ext uri="{BB962C8B-B14F-4D97-AF65-F5344CB8AC3E}">
        <p14:creationId xmlns:p14="http://schemas.microsoft.com/office/powerpoint/2010/main" val="294339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90524-56C7-D24D-BEAF-EB926FD6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LDA Weights Don’t Always Trend with Document Term Frequency</a:t>
            </a:r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94667C-DD29-F644-A9C1-649EE4431E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2755" y="1690688"/>
            <a:ext cx="8279198" cy="5167312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9F94D9-9493-4C4A-B685-20D208265013}"/>
              </a:ext>
            </a:extLst>
          </p:cNvPr>
          <p:cNvSpPr txBox="1"/>
          <p:nvPr/>
        </p:nvSpPr>
        <p:spPr>
          <a:xfrm>
            <a:off x="8606611" y="1690688"/>
            <a:ext cx="34426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8: Word term frequency and corresponding model weights graphed for top ten weights. Notice that often highest frequency words are not sensitive features for topic models.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52F388-6C69-4041-9505-139BDAADEBEC}"/>
              </a:ext>
            </a:extLst>
          </p:cNvPr>
          <p:cNvSpPr/>
          <p:nvPr/>
        </p:nvSpPr>
        <p:spPr>
          <a:xfrm>
            <a:off x="9410218" y="0"/>
            <a:ext cx="2781782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X label?</a:t>
            </a:r>
          </a:p>
        </p:txBody>
      </p:sp>
    </p:spTree>
    <p:extLst>
      <p:ext uri="{BB962C8B-B14F-4D97-AF65-F5344CB8AC3E}">
        <p14:creationId xmlns:p14="http://schemas.microsoft.com/office/powerpoint/2010/main" val="3090302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45BA-90D4-BE44-B609-21B4276A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D4E19-A952-7B4A-97A3-9EB6D7A91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people seem satisfied with products for the past 5 years</a:t>
            </a:r>
          </a:p>
          <a:p>
            <a:pPr lvl="1"/>
            <a:r>
              <a:rPr lang="en-US" dirty="0"/>
              <a:t>Largely only four- and five-star reviews are given</a:t>
            </a:r>
          </a:p>
          <a:p>
            <a:pPr lvl="1"/>
            <a:r>
              <a:rPr lang="en-US" dirty="0"/>
              <a:t>Top products with highest mean ratings are Fire Tablets and Kindles</a:t>
            </a:r>
          </a:p>
          <a:p>
            <a:pPr lvl="1"/>
            <a:endParaRPr lang="en-US" dirty="0"/>
          </a:p>
          <a:p>
            <a:r>
              <a:rPr lang="en-US" dirty="0"/>
              <a:t>Topic model shows ~3 distinct topics which could be:</a:t>
            </a:r>
          </a:p>
          <a:p>
            <a:pPr lvl="1"/>
            <a:r>
              <a:rPr lang="en-US" dirty="0"/>
              <a:t>User interface, user experience and product features. </a:t>
            </a:r>
          </a:p>
          <a:p>
            <a:pPr lvl="1"/>
            <a:r>
              <a:rPr lang="en-US" dirty="0"/>
              <a:t>Unsupervised learning model – have to make best interpretation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553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882E6-BEEB-5B45-AFAB-F9E27AB81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50CEA0-648B-D445-B458-3876E9A54F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6" b="13942"/>
          <a:stretch/>
        </p:blipFill>
        <p:spPr>
          <a:xfrm>
            <a:off x="4639595" y="3429000"/>
            <a:ext cx="2912810" cy="22650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12F6F3-D02D-A848-BFAC-1AA3A70C0672}"/>
              </a:ext>
            </a:extLst>
          </p:cNvPr>
          <p:cNvSpPr/>
          <p:nvPr/>
        </p:nvSpPr>
        <p:spPr>
          <a:xfrm>
            <a:off x="4397330" y="2505670"/>
            <a:ext cx="33973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44002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3823CD-1A4B-AB40-96B9-F936154FFF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0414BF-E078-0941-BB6B-A9E737111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7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DB71E-00E5-DB40-A74D-E3C57500A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3EDF105-1638-A94A-A133-D01341F47F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16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EF3C3-89A4-7641-97E7-26B56CE78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LDA Topic Modeling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8AB189-1D89-DC44-B00C-D248DBA990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8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2E1C58-7C93-AC41-A11E-0036590B1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Introduction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Analyze trends from Amazon Product Data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E1BBD5-8F5E-394F-9CE9-490CE6AAA3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Goals:</a:t>
            </a:r>
          </a:p>
          <a:p>
            <a:pPr lvl="1"/>
            <a:r>
              <a:rPr lang="en-US" dirty="0"/>
              <a:t>Explore Amazon product reviews and trends over time</a:t>
            </a:r>
          </a:p>
          <a:p>
            <a:pPr lvl="1"/>
            <a:r>
              <a:rPr lang="en-US" dirty="0"/>
              <a:t>Describe common product features which could be improved</a:t>
            </a:r>
          </a:p>
          <a:p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43EEA3-BF5E-3540-912D-B7A086EE40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 what?</a:t>
            </a:r>
            <a:endParaRPr lang="en-US" dirty="0"/>
          </a:p>
          <a:p>
            <a:pPr lvl="1"/>
            <a:r>
              <a:rPr lang="en-US" dirty="0"/>
              <a:t>Market research allows us to understand the consumer better, map new trends, strategies, communications, new product development, etc.</a:t>
            </a:r>
          </a:p>
          <a:p>
            <a:pPr lvl="1"/>
            <a:endParaRPr lang="en-US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625AD-AE1A-CA40-A78C-C51F6FEA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043" y="4225971"/>
            <a:ext cx="5830957" cy="2632029"/>
          </a:xfrm>
          <a:prstGeom prst="rect">
            <a:avLst/>
          </a:prstGeom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AC514722-8BC9-6C43-AD14-2D99DCEAC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00" y="2256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9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094B-E6C0-9E45-A333-14BD97CD9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808E0-8A15-9B43-8856-7A812A4362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Tokenization: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16466A-FD96-EA4C-8F27-A356B4F5B3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Lemmatization: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	Code</a:t>
            </a:r>
          </a:p>
          <a:p>
            <a:pPr marL="0" indent="0">
              <a:buNone/>
            </a:pPr>
            <a:r>
              <a:rPr lang="en-US" sz="2000" dirty="0"/>
              <a:t>	Coding</a:t>
            </a:r>
          </a:p>
          <a:p>
            <a:pPr marL="0" indent="0">
              <a:buNone/>
            </a:pPr>
            <a:r>
              <a:rPr lang="en-US" sz="2000" dirty="0"/>
              <a:t>	Codes</a:t>
            </a:r>
          </a:p>
          <a:p>
            <a:pPr marL="0" indent="0">
              <a:buNone/>
            </a:pPr>
            <a:r>
              <a:rPr lang="en-US" sz="2000" dirty="0"/>
              <a:t>	Coded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7E6623-CD24-0248-A6FC-399533A8F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8461"/>
            <a:ext cx="5184236" cy="3205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F3655-AAC8-054E-BAA1-959738E86B97}"/>
              </a:ext>
            </a:extLst>
          </p:cNvPr>
          <p:cNvSpPr txBox="1"/>
          <p:nvPr/>
        </p:nvSpPr>
        <p:spPr>
          <a:xfrm>
            <a:off x="835564" y="6172718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https://medium.com/@makcedward/nlp-pipeline-word-tokenization-part-1-4b2b547e6a3</a:t>
            </a:r>
            <a:endParaRPr lang="en-US" sz="105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E742995-B9E7-EF41-9EC3-8404E3205546}"/>
              </a:ext>
            </a:extLst>
          </p:cNvPr>
          <p:cNvSpPr/>
          <p:nvPr/>
        </p:nvSpPr>
        <p:spPr>
          <a:xfrm>
            <a:off x="8241175" y="2870522"/>
            <a:ext cx="255801" cy="150470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21D236-F24B-BB44-A435-F270FBAD2732}"/>
              </a:ext>
            </a:extLst>
          </p:cNvPr>
          <p:cNvSpPr txBox="1"/>
          <p:nvPr/>
        </p:nvSpPr>
        <p:spPr>
          <a:xfrm>
            <a:off x="8763000" y="3429000"/>
            <a:ext cx="241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Common root: “code”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9CE1A-1201-454F-8A02-1B57F1E9DB52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369951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34DCE-03EB-0A46-A340-A7CEE94F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BD349-5422-3C48-8676-193828B95C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dirty="0"/>
              <a:t>Bag of words</a:t>
            </a:r>
          </a:p>
          <a:p>
            <a:pPr lvl="1"/>
            <a:r>
              <a:rPr lang="en-US" dirty="0"/>
              <a:t>Simpler model, but destroys sequence info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AC1B3-4EFD-F141-8402-83FAF618B5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N-gram models</a:t>
            </a:r>
          </a:p>
          <a:p>
            <a:pPr lvl="1"/>
            <a:r>
              <a:rPr lang="en-US" dirty="0"/>
              <a:t>Bigram looks at sequences of 2 words from pre-processed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E9F04-367B-8E44-AEA7-D9EC2ADD3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3" t="9114" r="4293" b="50042"/>
          <a:stretch/>
        </p:blipFill>
        <p:spPr>
          <a:xfrm>
            <a:off x="954402" y="3361542"/>
            <a:ext cx="4949196" cy="1974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6322D-9B91-7846-ADB4-873DDA6BA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49" r="35555" b="20171"/>
          <a:stretch/>
        </p:blipFill>
        <p:spPr>
          <a:xfrm>
            <a:off x="6288402" y="3361542"/>
            <a:ext cx="4949196" cy="15005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3A524B-BC6E-D14F-95CF-34C4863F2CA7}"/>
              </a:ext>
            </a:extLst>
          </p:cNvPr>
          <p:cNvSpPr txBox="1"/>
          <p:nvPr/>
        </p:nvSpPr>
        <p:spPr>
          <a:xfrm>
            <a:off x="835564" y="6172718"/>
            <a:ext cx="518423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hlinkClick r:id="rId4"/>
              </a:rPr>
              <a:t>https://towardsdatascience.com/word-bags-vs-word-sequences-for-text-classification-e0222c21d2ec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F2D2E-AA6B-6F46-8D43-4C1FD11DDB28}"/>
              </a:ext>
            </a:extLst>
          </p:cNvPr>
          <p:cNvSpPr txBox="1"/>
          <p:nvPr/>
        </p:nvSpPr>
        <p:spPr>
          <a:xfrm>
            <a:off x="835564" y="6014731"/>
            <a:ext cx="51842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Adapted from:</a:t>
            </a:r>
          </a:p>
        </p:txBody>
      </p:sp>
    </p:spTree>
    <p:extLst>
      <p:ext uri="{BB962C8B-B14F-4D97-AF65-F5344CB8AC3E}">
        <p14:creationId xmlns:p14="http://schemas.microsoft.com/office/powerpoint/2010/main" val="148626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3900-7B82-CF45-A218-C0EC31A4D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Dirichlet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D42B4-C33D-CD43-80D8-6CC056B0A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3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068330-8512-4540-96E3-1584A838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771"/>
            <a:ext cx="10515600" cy="1325563"/>
          </a:xfrm>
        </p:spPr>
        <p:txBody>
          <a:bodyPr/>
          <a:lstStyle/>
          <a:p>
            <a:r>
              <a:rPr lang="en-US" b="1" dirty="0"/>
              <a:t>Project Workflow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A4B3986-C363-934F-9649-B40BC5354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97958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7189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0FDA-3D89-C04F-8CD6-610BB389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0E624-2539-EF48-B609-EB8C3A743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897880" cy="49688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~34k consumer reviews of Amazon Products containing information like:</a:t>
            </a:r>
          </a:p>
          <a:p>
            <a:pPr lvl="1"/>
            <a:r>
              <a:rPr lang="en-US" dirty="0"/>
              <a:t>Products (e.g. Echo, Fire Tablets)</a:t>
            </a:r>
          </a:p>
          <a:p>
            <a:pPr lvl="1"/>
            <a:r>
              <a:rPr lang="en-US" dirty="0"/>
              <a:t>Reviews / Review Titles / Ratings</a:t>
            </a:r>
          </a:p>
          <a:p>
            <a:pPr lvl="1"/>
            <a:r>
              <a:rPr lang="en-US" dirty="0"/>
              <a:t>Date Reviewed</a:t>
            </a:r>
          </a:p>
          <a:p>
            <a:pPr lvl="1"/>
            <a:r>
              <a:rPr lang="en-US" dirty="0"/>
              <a:t>Category and Business Units</a:t>
            </a:r>
          </a:p>
          <a:p>
            <a:pPr lvl="1"/>
            <a:r>
              <a:rPr lang="en-US" dirty="0"/>
              <a:t>Recommended</a:t>
            </a:r>
          </a:p>
          <a:p>
            <a:endParaRPr lang="en-US" dirty="0"/>
          </a:p>
          <a:p>
            <a:r>
              <a:rPr lang="en-US" dirty="0"/>
              <a:t>Three csv files</a:t>
            </a:r>
          </a:p>
          <a:p>
            <a:endParaRPr lang="en-US" dirty="0"/>
          </a:p>
          <a:p>
            <a:r>
              <a:rPr lang="en-US" dirty="0"/>
              <a:t>Kaggle Competition:</a:t>
            </a:r>
          </a:p>
          <a:p>
            <a:pPr lvl="1"/>
            <a:r>
              <a:rPr lang="en-US" dirty="0">
                <a:hlinkClick r:id="rId2"/>
              </a:rPr>
              <a:t>https://www.kaggle.com/datafiniti/consumer-reviews-of-amazon-products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59FBF-0B18-4443-9FD7-4A3CC9FF89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1701" y="1038580"/>
            <a:ext cx="5181600" cy="2340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972149-1DBF-5E48-AE3F-15C2412D9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18" b="95251" l="5714" r="90000">
                        <a14:foregroundMark x1="24444" y1="9497" x2="24444" y2="9497"/>
                        <a14:foregroundMark x1="40476" y1="19274" x2="40476" y2="19274"/>
                        <a14:foregroundMark x1="35873" y1="24302" x2="35873" y2="24302"/>
                        <a14:foregroundMark x1="40476" y1="19274" x2="40476" y2="19274"/>
                        <a14:foregroundMark x1="41111" y1="21229" x2="41111" y2="21229"/>
                        <a14:foregroundMark x1="45714" y1="13966" x2="45714" y2="13966"/>
                        <a14:foregroundMark x1="45238" y1="11453" x2="45238" y2="11453"/>
                        <a14:foregroundMark x1="66190" y1="13966" x2="66190" y2="25978"/>
                        <a14:foregroundMark x1="41429" y1="12570" x2="46349" y2="21788"/>
                        <a14:foregroundMark x1="48730" y1="17598" x2="48730" y2="17598"/>
                        <a14:foregroundMark x1="42222" y1="41341" x2="69048" y2="42179"/>
                        <a14:foregroundMark x1="64762" y1="11453" x2="70476" y2="24860"/>
                        <a14:foregroundMark x1="28254" y1="10894" x2="28254" y2="10894"/>
                        <a14:foregroundMark x1="10000" y1="92458" x2="10000" y2="92458"/>
                        <a14:foregroundMark x1="5873" y1="84358" x2="5873" y2="84358"/>
                        <a14:foregroundMark x1="18413" y1="61173" x2="18413" y2="61173"/>
                        <a14:foregroundMark x1="18730" y1="61173" x2="18730" y2="61173"/>
                        <a14:foregroundMark x1="19841" y1="61732" x2="18095" y2="62291"/>
                        <a14:foregroundMark x1="20159" y1="59777" x2="20159" y2="62849"/>
                        <a14:foregroundMark x1="20476" y1="61732" x2="20476" y2="61732"/>
                        <a14:foregroundMark x1="31905" y1="14246" x2="31905" y2="14246"/>
                        <a14:foregroundMark x1="24762" y1="23743" x2="24762" y2="23743"/>
                        <a14:foregroundMark x1="30635" y1="24302" x2="30635" y2="24302"/>
                        <a14:foregroundMark x1="28730" y1="25419" x2="28730" y2="25419"/>
                        <a14:foregroundMark x1="29206" y1="25978" x2="29206" y2="25978"/>
                        <a14:foregroundMark x1="26508" y1="20112" x2="26508" y2="20112"/>
                        <a14:foregroundMark x1="31905" y1="20950" x2="31905" y2="20950"/>
                        <a14:foregroundMark x1="36984" y1="95251" x2="36984" y2="95251"/>
                        <a14:foregroundMark x1="20952" y1="74860" x2="20952" y2="74860"/>
                        <a14:foregroundMark x1="30794" y1="49441" x2="30794" y2="49441"/>
                        <a14:foregroundMark x1="23810" y1="49441" x2="23810" y2="49441"/>
                        <a14:foregroundMark x1="30635" y1="50559" x2="30635" y2="50559"/>
                        <a14:foregroundMark x1="33333" y1="9497" x2="33333" y2="9497"/>
                        <a14:foregroundMark x1="33968" y1="12291" x2="33968" y2="12291"/>
                        <a14:foregroundMark x1="29683" y1="15642" x2="29683" y2="15642"/>
                        <a14:foregroundMark x1="47619" y1="12849" x2="47619" y2="12849"/>
                        <a14:foregroundMark x1="51587" y1="75419" x2="51587" y2="75419"/>
                        <a14:foregroundMark x1="24921" y1="18994" x2="24921" y2="18994"/>
                        <a14:foregroundMark x1="28254" y1="35754" x2="28254" y2="35754"/>
                        <a14:foregroundMark x1="29206" y1="36034" x2="29206" y2="36034"/>
                        <a14:foregroundMark x1="23175" y1="15363" x2="23175" y2="15363"/>
                        <a14:foregroundMark x1="27460" y1="36034" x2="27460" y2="36034"/>
                        <a14:foregroundMark x1="25556" y1="14246" x2="25873" y2="34916"/>
                        <a14:foregroundMark x1="29206" y1="19274" x2="28730" y2="30447"/>
                        <a14:foregroundMark x1="23016" y1="15922" x2="23016" y2="34916"/>
                        <a14:foregroundMark x1="26190" y1="43855" x2="26190" y2="43855"/>
                        <a14:foregroundMark x1="27143" y1="46089" x2="27302" y2="48045"/>
                        <a14:foregroundMark x1="18413" y1="48603" x2="16984" y2="68156"/>
                        <a14:foregroundMark x1="16984" y1="68156" x2="24603" y2="82961"/>
                        <a14:foregroundMark x1="24603" y1="82961" x2="34603" y2="73464"/>
                        <a14:foregroundMark x1="34603" y1="73464" x2="35873" y2="53073"/>
                        <a14:foregroundMark x1="35873" y1="53073" x2="23651" y2="49721"/>
                        <a14:foregroundMark x1="23651" y1="49721" x2="15556" y2="66480"/>
                        <a14:foregroundMark x1="15556" y1="66480" x2="27143" y2="66201"/>
                        <a14:foregroundMark x1="27143" y1="66201" x2="31905" y2="83240"/>
                        <a14:foregroundMark x1="19206" y1="70112" x2="22381" y2="709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9656" y="2811244"/>
            <a:ext cx="4370069" cy="248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2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Cleaning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toy&#10;&#10;Description automatically generated">
            <a:extLst>
              <a:ext uri="{FF2B5EF4-FFF2-40B4-BE49-F238E27FC236}">
                <a16:creationId xmlns:a16="http://schemas.microsoft.com/office/drawing/2014/main" id="{C009E15F-794B-1C42-A838-AB9D151293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82682" y1="63477" x2="82682" y2="63477"/>
                        <a14:foregroundMark x1="84245" y1="63672" x2="84245" y2="63672"/>
                        <a14:foregroundMark x1="85026" y1="63672" x2="85026" y2="63672"/>
                        <a14:foregroundMark x1="85938" y1="62891" x2="85938" y2="62891"/>
                        <a14:foregroundMark x1="81250" y1="24805" x2="81250" y2="24805"/>
                        <a14:foregroundMark x1="80729" y1="24414" x2="80729" y2="24414"/>
                        <a14:foregroundMark x1="79036" y1="24219" x2="77604" y2="25781"/>
                        <a14:foregroundMark x1="84375" y1="24609" x2="84375" y2="24609"/>
                        <a14:foregroundMark x1="84766" y1="24805" x2="84766" y2="24805"/>
                        <a14:foregroundMark x1="86198" y1="25586" x2="86198" y2="25586"/>
                        <a14:foregroundMark x1="86328" y1="26563" x2="86328" y2="26563"/>
                        <a14:foregroundMark x1="86068" y1="24805" x2="86068" y2="24805"/>
                        <a14:foregroundMark x1="85286" y1="24414" x2="85286" y2="24414"/>
                        <a14:foregroundMark x1="76563" y1="27344" x2="76563" y2="27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9476" y="4080261"/>
            <a:ext cx="4289715" cy="252875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Combining three csv files</a:t>
            </a:r>
          </a:p>
          <a:p>
            <a:pPr lvl="1"/>
            <a:r>
              <a:rPr lang="en-US" dirty="0"/>
              <a:t>Reformat all files to have same columns and datatypes. Perform concatenation</a:t>
            </a:r>
          </a:p>
          <a:p>
            <a:endParaRPr lang="en-US" dirty="0"/>
          </a:p>
          <a:p>
            <a:r>
              <a:rPr lang="en-US" dirty="0"/>
              <a:t>Reformat all data</a:t>
            </a:r>
          </a:p>
          <a:p>
            <a:pPr lvl="1"/>
            <a:r>
              <a:rPr lang="en-US" dirty="0"/>
              <a:t>Timestamps were partially corrupted</a:t>
            </a:r>
          </a:p>
          <a:p>
            <a:pPr lvl="1"/>
            <a:r>
              <a:rPr lang="en-US" dirty="0"/>
              <a:t>Simplify product names</a:t>
            </a:r>
          </a:p>
          <a:p>
            <a:endParaRPr lang="en-US" dirty="0"/>
          </a:p>
          <a:p>
            <a:r>
              <a:rPr lang="en-US" dirty="0"/>
              <a:t>Final touches</a:t>
            </a:r>
          </a:p>
          <a:p>
            <a:pPr lvl="1"/>
            <a:r>
              <a:rPr lang="en-US" dirty="0"/>
              <a:t>Drop </a:t>
            </a:r>
            <a:r>
              <a:rPr lang="en-US" dirty="0" err="1"/>
              <a:t>NaNs</a:t>
            </a:r>
            <a:r>
              <a:rPr lang="en-US" dirty="0"/>
              <a:t>, reset index, delete duplicates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39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5651B-3FC9-CD4E-BE5B-37D9FE1A2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7" y="1087019"/>
            <a:ext cx="10515600" cy="1325563"/>
          </a:xfrm>
        </p:spPr>
        <p:txBody>
          <a:bodyPr/>
          <a:lstStyle/>
          <a:p>
            <a:r>
              <a:rPr lang="en-US" b="1" dirty="0"/>
              <a:t>Before: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839D30D-527A-BE44-9DDB-743237877F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b="75929"/>
          <a:stretch/>
        </p:blipFill>
        <p:spPr>
          <a:xfrm>
            <a:off x="2201779" y="1087019"/>
            <a:ext cx="9633284" cy="1322911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FEFA0F-C785-5B4D-A10A-BE3E3893A6C4}"/>
              </a:ext>
            </a:extLst>
          </p:cNvPr>
          <p:cNvGrpSpPr/>
          <p:nvPr/>
        </p:nvGrpSpPr>
        <p:grpSpPr>
          <a:xfrm>
            <a:off x="356936" y="2893809"/>
            <a:ext cx="11478127" cy="1328215"/>
            <a:chOff x="356937" y="3578914"/>
            <a:chExt cx="11478127" cy="1328215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B18AB49-DBAD-5C4A-8C09-2086B065E9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969"/>
            <a:stretch/>
          </p:blipFill>
          <p:spPr>
            <a:xfrm>
              <a:off x="2201780" y="3578914"/>
              <a:ext cx="9633284" cy="1163089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2F319B91-930A-6242-B895-6A67E57870FD}"/>
                </a:ext>
              </a:extLst>
            </p:cNvPr>
            <p:cNvSpPr txBox="1">
              <a:spLocks/>
            </p:cNvSpPr>
            <p:nvPr/>
          </p:nvSpPr>
          <p:spPr>
            <a:xfrm>
              <a:off x="356937" y="3581566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b="1" dirty="0"/>
                <a:t>After: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2BD673C-75C9-2A41-8601-0C99E94DE957}"/>
              </a:ext>
            </a:extLst>
          </p:cNvPr>
          <p:cNvSpPr txBox="1"/>
          <p:nvPr/>
        </p:nvSpPr>
        <p:spPr>
          <a:xfrm>
            <a:off x="0" y="4504250"/>
            <a:ext cx="12192000" cy="29238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Highlights:</a:t>
            </a:r>
          </a:p>
          <a:p>
            <a:endParaRPr lang="en-US" sz="32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Convenience: </a:t>
            </a:r>
            <a:r>
              <a:rPr lang="en-US" sz="2400" dirty="0">
                <a:solidFill>
                  <a:schemeClr val="bg1"/>
                </a:solidFill>
              </a:rPr>
              <a:t>Only retaining useful columns, all columns have higher readability with correct formatting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Consistency: </a:t>
            </a:r>
            <a:r>
              <a:rPr lang="en-US" sz="2400" dirty="0">
                <a:solidFill>
                  <a:schemeClr val="bg1"/>
                </a:solidFill>
              </a:rPr>
              <a:t>Removed erroneous data, same datatypes within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88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D0D5B-1FDD-7549-BDD0-C71E97628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0D7040-7BF1-4244-82FB-F3BC00A5B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06544" y="321177"/>
            <a:ext cx="6347256" cy="6179552"/>
          </a:xfrm>
        </p:spPr>
        <p:txBody>
          <a:bodyPr anchor="ctr"/>
          <a:lstStyle/>
          <a:p>
            <a:pPr marL="0" indent="0">
              <a:buNone/>
            </a:pPr>
            <a:r>
              <a:rPr lang="en-US" sz="3200" b="1" dirty="0"/>
              <a:t>Process</a:t>
            </a:r>
          </a:p>
          <a:p>
            <a:r>
              <a:rPr lang="en-US" dirty="0"/>
              <a:t>Explore trends in dataset</a:t>
            </a:r>
          </a:p>
          <a:p>
            <a:pPr lvl="1"/>
            <a:r>
              <a:rPr lang="en-US" dirty="0"/>
              <a:t>Frequency of each category of rating</a:t>
            </a:r>
          </a:p>
          <a:p>
            <a:pPr lvl="1"/>
            <a:r>
              <a:rPr lang="en-US" dirty="0"/>
              <a:t>Mean ratings of top products</a:t>
            </a:r>
          </a:p>
          <a:p>
            <a:pPr lvl="1"/>
            <a:r>
              <a:rPr lang="en-US" dirty="0"/>
              <a:t>Recommendation distribution</a:t>
            </a:r>
          </a:p>
          <a:p>
            <a:pPr lvl="1"/>
            <a:r>
              <a:rPr lang="en-US" dirty="0"/>
              <a:t>Business unit performance</a:t>
            </a:r>
          </a:p>
          <a:p>
            <a:pPr lvl="1"/>
            <a:r>
              <a:rPr lang="en-US" dirty="0"/>
              <a:t>Temporal trends with products and reviews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6D293-ADA3-F146-918D-B703B4E6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02" y="4395202"/>
            <a:ext cx="3944470" cy="1972235"/>
          </a:xfrm>
          <a:prstGeom prst="rect">
            <a:avLst/>
          </a:prstGeom>
        </p:spPr>
      </p:pic>
      <p:pic>
        <p:nvPicPr>
          <p:cNvPr id="10" name="Graphic 9" descr="Statistics">
            <a:extLst>
              <a:ext uri="{FF2B5EF4-FFF2-40B4-BE49-F238E27FC236}">
                <a16:creationId xmlns:a16="http://schemas.microsoft.com/office/drawing/2014/main" id="{38F17177-130C-A54C-824D-725BE8074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39400" y="13700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67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Trends with Product Ratings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0BF0E3-F047-6F4A-9ADD-D9D26BC1DB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34445" y="1861821"/>
            <a:ext cx="7094958" cy="3944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988671" y="4977114"/>
            <a:ext cx="3242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Distribution of ratings for all products in dataset. Approx. 95% of all reviews are &gt;4 stars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4834445" y="5858197"/>
            <a:ext cx="7094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Average product review for top 20 products. Highest rated product is the Fire HD 8 Tablet with Alexa functionality. 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4191B1-525E-4291-A769-9976275BB1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48366" y="1861821"/>
            <a:ext cx="4361286" cy="2784792"/>
          </a:xfrm>
        </p:spPr>
      </p:pic>
    </p:spTree>
    <p:extLst>
      <p:ext uri="{BB962C8B-B14F-4D97-AF65-F5344CB8AC3E}">
        <p14:creationId xmlns:p14="http://schemas.microsoft.com/office/powerpoint/2010/main" val="236122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8BA2-0A30-C04A-826F-9518D8D28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with Product Ratings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D2257-A594-9541-A81A-1D23851E0EBE}"/>
              </a:ext>
            </a:extLst>
          </p:cNvPr>
          <p:cNvSpPr/>
          <p:nvPr/>
        </p:nvSpPr>
        <p:spPr>
          <a:xfrm>
            <a:off x="7859210" y="0"/>
            <a:ext cx="4332790" cy="169068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HOLD: Align on figures</a:t>
            </a:r>
          </a:p>
          <a:p>
            <a:r>
              <a:rPr lang="en-US" b="1" dirty="0"/>
              <a:t>Right: color scheme? x/y labels switched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A0298-A7A2-9944-991E-EB3F1AA5A42C}"/>
              </a:ext>
            </a:extLst>
          </p:cNvPr>
          <p:cNvSpPr txBox="1"/>
          <p:nvPr/>
        </p:nvSpPr>
        <p:spPr>
          <a:xfrm>
            <a:off x="1034970" y="4397320"/>
            <a:ext cx="32426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Distribution of recommendation. Largely, everyone was pleased with their products and would recommend to others.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1F5E5-78AA-4B46-87D5-F9568FD18319}"/>
              </a:ext>
            </a:extLst>
          </p:cNvPr>
          <p:cNvSpPr txBox="1"/>
          <p:nvPr/>
        </p:nvSpPr>
        <p:spPr>
          <a:xfrm>
            <a:off x="6229028" y="4558645"/>
            <a:ext cx="4136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4: Distribution of ratings across distinct Amazon Platforms (e.g. Echo, Fire, and Basics). Basics has significantly more ratings (and likely purchases) which could correspond to lower price points.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2A99BF9-79E7-E648-B887-EA79CE8440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29028" y="1861821"/>
            <a:ext cx="3586303" cy="2696824"/>
          </a:xfrm>
          <a:prstGeom prst="rect">
            <a:avLst/>
          </a:prstGeom>
        </p:spPr>
      </p:pic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753EFD-CFE7-4392-A4AE-22EAC4346A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1288026"/>
            <a:ext cx="4841110" cy="3109295"/>
          </a:xfrm>
        </p:spPr>
      </p:pic>
    </p:spTree>
    <p:extLst>
      <p:ext uri="{BB962C8B-B14F-4D97-AF65-F5344CB8AC3E}">
        <p14:creationId xmlns:p14="http://schemas.microsoft.com/office/powerpoint/2010/main" val="3543535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932</Words>
  <Application>Microsoft Macintosh PowerPoint</Application>
  <PresentationFormat>Widescreen</PresentationFormat>
  <Paragraphs>157</Paragraphs>
  <Slides>22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Analyzing Amazon Product Trends</vt:lpstr>
      <vt:lpstr>Project Introduction:  Analyze trends from Amazon Product Data</vt:lpstr>
      <vt:lpstr>Project Workflow</vt:lpstr>
      <vt:lpstr>Data Acquisition</vt:lpstr>
      <vt:lpstr>Data Cleaning</vt:lpstr>
      <vt:lpstr>Before:</vt:lpstr>
      <vt:lpstr>Data Analysis</vt:lpstr>
      <vt:lpstr>Trends with Product Ratings</vt:lpstr>
      <vt:lpstr>Trends with Product Ratings</vt:lpstr>
      <vt:lpstr>Temporal Trends with Ratings</vt:lpstr>
      <vt:lpstr>Overview: Topic Modeling</vt:lpstr>
      <vt:lpstr>Intuition behind LDA Topic Modelling</vt:lpstr>
      <vt:lpstr>Results: LDA Topic Model</vt:lpstr>
      <vt:lpstr>LDA Weights Don’t Always Trend with Document Term Frequency</vt:lpstr>
      <vt:lpstr>Conclusions</vt:lpstr>
      <vt:lpstr>Thank you!</vt:lpstr>
      <vt:lpstr>PowerPoint Presentation</vt:lpstr>
      <vt:lpstr>Backup Slides</vt:lpstr>
      <vt:lpstr>LDA Topic Modeling</vt:lpstr>
      <vt:lpstr>Pre-processing</vt:lpstr>
      <vt:lpstr>Language Models</vt:lpstr>
      <vt:lpstr>Latent Dirichlet Allocation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Amazon Product Trends</dc:title>
  <dc:creator>Matthew Richtmyer</dc:creator>
  <cp:lastModifiedBy>Matthew Richtmyer</cp:lastModifiedBy>
  <cp:revision>15</cp:revision>
  <dcterms:created xsi:type="dcterms:W3CDTF">2020-01-13T03:01:49Z</dcterms:created>
  <dcterms:modified xsi:type="dcterms:W3CDTF">2020-01-14T13:11:55Z</dcterms:modified>
</cp:coreProperties>
</file>